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63" r:id="rId7"/>
    <p:sldId id="275" r:id="rId8"/>
    <p:sldId id="264" r:id="rId9"/>
    <p:sldId id="265" r:id="rId10"/>
    <p:sldId id="276" r:id="rId11"/>
    <p:sldId id="274" r:id="rId12"/>
    <p:sldId id="279" r:id="rId13"/>
    <p:sldId id="281" r:id="rId14"/>
    <p:sldId id="282" r:id="rId15"/>
    <p:sldId id="277" r:id="rId16"/>
    <p:sldId id="269" r:id="rId17"/>
    <p:sldId id="266" r:id="rId18"/>
    <p:sldId id="271" r:id="rId19"/>
    <p:sldId id="272" r:id="rId20"/>
    <p:sldId id="280" r:id="rId21"/>
    <p:sldId id="273" r:id="rId22"/>
    <p:sldId id="283" r:id="rId23"/>
    <p:sldId id="278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7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F85F3-66EF-469B-8A8D-EC61309771F5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61703-ECEE-4615-B344-7E033796A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1000" smtClean="0"/>
              <a:t>Курс разработан в соответствии с концепцией Федеральных государственных образовательных стандартов второго поколения, соответствует Примерным (базисным) программам стандартов второго поколения. Он призван воспитать веротерпимость, уважительное отношение к религиозным чувствам, взглядам людей или их отсутствию, наладить межкультурный диалог, а также помочь ученику в формировании целостного мировоззрения, соответствующего современному уровню развития науки и общественной практики, учитывающего социальное, культурное, языковое, духовное многообразие современного мира. Учащиеся знакомятся с основами светской этики, с традиционными религиями нашей страны, с их особенностями, проводят параллели между религиями, что способствует нравственному самосовершенствованию, духовному росту ребенка, формированию понимания значения нравственности, веры и религии в жизни человека, семьи и общества. Материал учебников дается и в историческом аспекте, показывая роль традиционных религий в развитии культуры и истории России и человечества, в становлении гражданского общества и российской государственности, формируя при этом патриотизм и уважение к Отечеству, осознание свой этнической принадлежности. Особенность данного курса состоит также в том, что в нем заложена содержательная основа для реализации межпредметных связей. Предмет «Основы религиозной культуры и светской этики» создает прочный фундамент для изучения значительной части предметов основной школы: истории, географии, литературы, технологии, изобразительного искусства. Учебники имеют продуманный аппарат ориентировки, соответствующий уровню подготовки учащихся 4–5 классов. Каждый учебник содержит словарь и приложение с текстами, дополняющими и расширяющими основное содержание. Аппарат усвоения учебного материала в учебниках представлен разнообразными вопросами и заданиями различного уровня сложности. Вопросы и задания направлены на развитие мотивов и интересов познавательной деятельности учащихся,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причинно-следственные связи, строить логическое рассуждение и делать выводы, умение работать с иллюстрациями, использовать дополнительные источники информации (справочники, энциклопедии, словари), а также информационно-коммуникационные технологии.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A79B70-51EC-4CFE-AEAF-F77B972392B9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98FB3-6791-4A53-A1C2-F296CEB1B0F3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0" lvl="1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SzPct val="80000"/>
              <a:tabLst>
                <a:tab pos="360363" algn="l"/>
              </a:tabLst>
              <a:defRPr/>
            </a:pPr>
            <a:r>
              <a:rPr lang="ru-RU" sz="1000" dirty="0" smtClean="0"/>
              <a:t>Для всех категорий слушателей.</a:t>
            </a:r>
            <a:r>
              <a:rPr lang="en-US" sz="1000" dirty="0" smtClean="0"/>
              <a:t> Message</a:t>
            </a:r>
            <a:r>
              <a:rPr lang="ru-RU" sz="1000" dirty="0" smtClean="0"/>
              <a:t>: </a:t>
            </a:r>
            <a:r>
              <a:rPr lang="ru-RU" sz="1000" dirty="0" smtClean="0">
                <a:latin typeface="Cambria" pitchFamily="18" charset="0"/>
              </a:rPr>
              <a:t>успешное сочетание принципов наглядности, осознанности и активности обучения</a:t>
            </a:r>
            <a:r>
              <a:rPr lang="ru-RU" sz="1000" dirty="0" smtClean="0"/>
              <a:t>.</a:t>
            </a:r>
          </a:p>
          <a:p>
            <a:pPr marL="0" lvl="1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SzPct val="80000"/>
              <a:tabLst>
                <a:tab pos="360363" algn="l"/>
              </a:tabLst>
              <a:defRPr/>
            </a:pPr>
            <a:endParaRPr lang="ru-RU" sz="1000" dirty="0" smtClean="0"/>
          </a:p>
          <a:p>
            <a:pPr marL="360363" lvl="1" indent="-360363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SzPct val="80000"/>
              <a:tabLst>
                <a:tab pos="360363" algn="l"/>
              </a:tabLst>
              <a:defRPr/>
            </a:pPr>
            <a:r>
              <a:rPr lang="ru-RU" altLang="ru-RU" sz="1000" dirty="0" smtClean="0"/>
              <a:t>Многообразие средств наглядности обладают следующими свойствами: красочность, натуралистичность, масштабирование, детализация, голосовое и музыкальное сопровождение объектов, а также возможность получения объемного и панорамного изображения.</a:t>
            </a:r>
          </a:p>
          <a:p>
            <a:pPr marL="360363" lvl="1" indent="-360363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SzPct val="80000"/>
              <a:tabLst>
                <a:tab pos="360363" algn="l"/>
              </a:tabLst>
              <a:defRPr/>
            </a:pPr>
            <a:r>
              <a:rPr lang="ru-RU" altLang="ru-RU" sz="1000" dirty="0" smtClean="0"/>
              <a:t>Все это может быть использовано для мотивации школьников к изучению предмета, созданию эмоционального</a:t>
            </a:r>
            <a:r>
              <a:rPr lang="ru-RU" altLang="ru-RU" sz="1000" baseline="0" dirty="0" smtClean="0"/>
              <a:t> фона урока </a:t>
            </a:r>
            <a:r>
              <a:rPr lang="ru-RU" altLang="ru-RU" sz="1000" dirty="0" smtClean="0"/>
              <a:t>, организации познавательной деятельности и формирования самостоятельности учащихся.</a:t>
            </a:r>
          </a:p>
          <a:p>
            <a:pPr marL="360363" lvl="1" indent="-360363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SzPct val="80000"/>
              <a:tabLst>
                <a:tab pos="360363" algn="l"/>
              </a:tabLst>
              <a:defRPr/>
            </a:pPr>
            <a:endParaRPr lang="ru-RU" altLang="ru-RU" sz="1000" dirty="0" smtClean="0"/>
          </a:p>
          <a:p>
            <a:pPr marL="360363" lvl="1" indent="-360363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SzPct val="80000"/>
              <a:tabLst>
                <a:tab pos="360363" algn="l"/>
              </a:tabLst>
              <a:defRPr/>
            </a:pPr>
            <a:endParaRPr lang="ru-RU" altLang="ru-RU" sz="1000" dirty="0" smtClean="0"/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38CEA-108C-49DD-B2F5-544FC7B3CD02}" type="slidenum">
              <a:rPr lang="ru-RU" altLang="ru-RU" smtClean="0">
                <a:latin typeface="Arial" pitchFamily="34" charset="0"/>
              </a:rPr>
              <a:pPr/>
              <a:t>10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</a:rPr>
              <a:t>На слайде представлен ряд возможностей использования сервиса закладок, заметок и полнотекстового поиска  для развития навыков работы с информацией.</a:t>
            </a:r>
          </a:p>
          <a:p>
            <a:r>
              <a:rPr lang="ru-RU" b="1" dirty="0" smtClean="0">
                <a:latin typeface="Arial" pitchFamily="34" charset="0"/>
              </a:rPr>
              <a:t>Сервис заметок и закладок</a:t>
            </a:r>
            <a:r>
              <a:rPr lang="ru-RU" dirty="0" smtClean="0">
                <a:latin typeface="Arial" pitchFamily="34" charset="0"/>
              </a:rPr>
              <a:t> позволяет создавать к</a:t>
            </a:r>
            <a:r>
              <a:rPr lang="en-US" dirty="0" smtClean="0">
                <a:latin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</a:rPr>
              <a:t>выбранным фрагментам краткие текстовые комментарии</a:t>
            </a:r>
            <a:r>
              <a:rPr lang="ru-RU" baseline="0" dirty="0" smtClean="0">
                <a:latin typeface="Arial" pitchFamily="34" charset="0"/>
              </a:rPr>
              <a:t> и беспрепятственно переходить к ним.</a:t>
            </a:r>
            <a:r>
              <a:rPr lang="ru-RU" dirty="0" smtClean="0">
                <a:latin typeface="Arial" pitchFamily="34" charset="0"/>
              </a:rPr>
              <a:t> Использование сервиса заметок и закладок дает учащемуся возможность фиксировать собственную интерпретацию учебной информации, а</a:t>
            </a:r>
            <a:r>
              <a:rPr lang="en-US" dirty="0" smtClean="0">
                <a:latin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</a:rPr>
              <a:t>также личное отношение к</a:t>
            </a:r>
            <a:r>
              <a:rPr lang="en-US" dirty="0" smtClean="0">
                <a:latin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</a:rPr>
              <a:t>прочитанному (</a:t>
            </a:r>
            <a:r>
              <a:rPr lang="en-US" dirty="0" smtClean="0">
                <a:latin typeface="Arial" pitchFamily="34" charset="0"/>
              </a:rPr>
              <a:t>«</a:t>
            </a:r>
            <a:r>
              <a:rPr lang="ru-RU" dirty="0" smtClean="0">
                <a:latin typeface="Arial" pitchFamily="34" charset="0"/>
              </a:rPr>
              <a:t>интересно/неинтересно</a:t>
            </a:r>
            <a:r>
              <a:rPr lang="en-US" dirty="0" smtClean="0">
                <a:latin typeface="Arial" pitchFamily="34" charset="0"/>
              </a:rPr>
              <a:t>», «</a:t>
            </a:r>
            <a:r>
              <a:rPr lang="ru-RU" dirty="0" smtClean="0">
                <a:latin typeface="Arial" pitchFamily="34" charset="0"/>
              </a:rPr>
              <a:t>понравилось/не понравилось</a:t>
            </a:r>
            <a:r>
              <a:rPr lang="en-US" dirty="0" smtClean="0">
                <a:latin typeface="Arial" pitchFamily="34" charset="0"/>
              </a:rPr>
              <a:t>», «</a:t>
            </a:r>
            <a:r>
              <a:rPr lang="ru-RU" dirty="0" smtClean="0">
                <a:latin typeface="Arial" pitchFamily="34" charset="0"/>
              </a:rPr>
              <a:t>значимое/незначимое</a:t>
            </a:r>
            <a:r>
              <a:rPr lang="en-US" dirty="0" smtClean="0">
                <a:latin typeface="Arial" pitchFamily="34" charset="0"/>
              </a:rPr>
              <a:t>» </a:t>
            </a:r>
            <a:r>
              <a:rPr lang="ru-RU" dirty="0" smtClean="0">
                <a:latin typeface="Arial" pitchFamily="34" charset="0"/>
              </a:rPr>
              <a:t>и</a:t>
            </a:r>
            <a:r>
              <a:rPr lang="en-US" dirty="0" smtClean="0">
                <a:latin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</a:rPr>
              <a:t>т.</a:t>
            </a:r>
            <a:r>
              <a:rPr lang="en-US" dirty="0" smtClean="0">
                <a:latin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</a:rPr>
              <a:t>д.) Объём заметок многократно превышает возможный объём заметок на полях полиграфического учебника. Их легко можно удалять и добавлять новые. Кроме того, в</a:t>
            </a:r>
            <a:r>
              <a:rPr lang="en-US" dirty="0" smtClean="0">
                <a:latin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</a:rPr>
              <a:t>ЭФУ заметки размещаются в</a:t>
            </a:r>
            <a:r>
              <a:rPr lang="en-US" dirty="0" smtClean="0">
                <a:latin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</a:rPr>
              <a:t>непосредственной привязке к</a:t>
            </a:r>
            <a:r>
              <a:rPr lang="en-US" dirty="0" smtClean="0">
                <a:latin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</a:rPr>
              <a:t>тексту, благодаря чему сохраняется структура информации.</a:t>
            </a:r>
          </a:p>
          <a:p>
            <a:r>
              <a:rPr lang="ru-RU" dirty="0" smtClean="0">
                <a:latin typeface="Arial" pitchFamily="34" charset="0"/>
              </a:rPr>
              <a:t>Удобство для работы с заметками и закладками в ЭФУ</a:t>
            </a:r>
            <a:r>
              <a:rPr lang="ru-RU" baseline="0" dirty="0" smtClean="0">
                <a:latin typeface="Arial" pitchFamily="34" charset="0"/>
              </a:rPr>
              <a:t> издательства «ДРОФА» обеспечивает возможность сортировки заметок по цвету, времени создания, автору заметки (закладки)</a:t>
            </a:r>
            <a:endParaRPr lang="ru-RU" dirty="0" smtClean="0">
              <a:latin typeface="Arial" pitchFamily="34" charset="0"/>
            </a:endParaRPr>
          </a:p>
          <a:p>
            <a:endParaRPr lang="ru-RU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CB8B9-DBA5-4417-9F08-7A91F10FE91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054-8716-490A-8081-BBC76224BD74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6942-7D6C-46E1-BA80-B8E94F61D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054-8716-490A-8081-BBC76224BD74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6942-7D6C-46E1-BA80-B8E94F61D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054-8716-490A-8081-BBC76224BD74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6942-7D6C-46E1-BA80-B8E94F61D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122" name="think-cell Slide" r:id="rId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50825" y="215900"/>
            <a:ext cx="8642350" cy="215900"/>
          </a:xfrm>
        </p:spPr>
        <p:txBody>
          <a:bodyPr lIns="0" tIns="0" rIns="0" bIns="18000" anchor="b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3794" name="think-cell Slide" r:id="rId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7B19D-1837-4F84-83DF-FD37EE9D5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054-8716-490A-8081-BBC76224BD74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6942-7D6C-46E1-BA80-B8E94F61D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054-8716-490A-8081-BBC76224BD74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6942-7D6C-46E1-BA80-B8E94F61D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054-8716-490A-8081-BBC76224BD74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6942-7D6C-46E1-BA80-B8E94F61D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054-8716-490A-8081-BBC76224BD74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6942-7D6C-46E1-BA80-B8E94F61D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054-8716-490A-8081-BBC76224BD74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6942-7D6C-46E1-BA80-B8E94F61D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054-8716-490A-8081-BBC76224BD74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6942-7D6C-46E1-BA80-B8E94F61D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054-8716-490A-8081-BBC76224BD74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6942-7D6C-46E1-BA80-B8E94F61D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054-8716-490A-8081-BBC76224BD74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6942-7D6C-46E1-BA80-B8E94F61D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54054-8716-490A-8081-BBC76224BD74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56942-7D6C-46E1-BA80-B8E94F61D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3.png"/><Relationship Id="rId4" Type="http://schemas.openxmlformats.org/officeDocument/2006/relationships/image" Target="../media/image2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pp@drofa.ru" TargetMode="External"/><Relationship Id="rId2" Type="http://schemas.openxmlformats.org/officeDocument/2006/relationships/hyperlink" Target="mailto:metodist@drofa.r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2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tags" Target="../tags/tag3.xml"/><Relationship Id="rId21" Type="http://schemas.openxmlformats.org/officeDocument/2006/relationships/image" Target="../media/image24.png"/><Relationship Id="rId7" Type="http://schemas.openxmlformats.org/officeDocument/2006/relationships/tags" Target="../tags/tag7.xml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tags" Target="../tags/tag2.xml"/><Relationship Id="rId16" Type="http://schemas.openxmlformats.org/officeDocument/2006/relationships/image" Target="../media/image20.jpeg"/><Relationship Id="rId20" Type="http://schemas.openxmlformats.org/officeDocument/2006/relationships/image" Target="../media/image2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5.png"/><Relationship Id="rId5" Type="http://schemas.openxmlformats.org/officeDocument/2006/relationships/tags" Target="../tags/tag5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Не совсем обычные уроки. Электронные формы учебников на уроках ОРКСЭ</a:t>
            </a:r>
          </a:p>
        </p:txBody>
      </p:sp>
      <p:pic>
        <p:nvPicPr>
          <p:cNvPr id="37890" name="Picture 2" descr="http://www.drofa.ru/images/logo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4214818"/>
            <a:ext cx="2795394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://www.drofa.ru/images/logo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428750" cy="438151"/>
          </a:xfrm>
          <a:prstGeom prst="rect">
            <a:avLst/>
          </a:prstGeom>
          <a:noFill/>
        </p:spPr>
      </p:pic>
      <p:graphicFrame>
        <p:nvGraphicFramePr>
          <p:cNvPr id="36866" name="Object 2" hidden="1"/>
          <p:cNvGraphicFramePr>
            <a:graphicFrameLocks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146" name="think-cell Slide" r:id="rId5" imgW="360" imgH="360" progId="">
              <p:embed/>
            </p:oleObj>
          </a:graphicData>
        </a:graphic>
      </p:graphicFrame>
      <p:sp>
        <p:nvSpPr>
          <p:cNvPr id="60" name="Заголовок 6"/>
          <p:cNvSpPr txBox="1">
            <a:spLocks/>
          </p:cNvSpPr>
          <p:nvPr/>
        </p:nvSpPr>
        <p:spPr bwMode="auto">
          <a:xfrm>
            <a:off x="285720" y="500042"/>
            <a:ext cx="864076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ЭФУ издательства «ДРОФА»: </a:t>
            </a:r>
            <a:r>
              <a:rPr lang="ru-RU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возможности наглядного изложения материала, привлечение внимания и многоканальный механизм подачи информации</a:t>
            </a:r>
          </a:p>
          <a:p>
            <a:pPr algn="ctr" eaLnBrk="0" hangingPunct="0">
              <a:defRPr/>
            </a:pPr>
            <a:endParaRPr lang="ru-RU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2928926" y="1643050"/>
            <a:ext cx="1928826" cy="1643074"/>
            <a:chOff x="214282" y="1785926"/>
            <a:chExt cx="1928826" cy="1643074"/>
          </a:xfrm>
        </p:grpSpPr>
        <p:pic>
          <p:nvPicPr>
            <p:cNvPr id="61443" name="Picture 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14282" y="1785926"/>
              <a:ext cx="642942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Группа 44"/>
            <p:cNvGrpSpPr>
              <a:grpSpLocks/>
            </p:cNvGrpSpPr>
            <p:nvPr/>
          </p:nvGrpSpPr>
          <p:grpSpPr bwMode="auto">
            <a:xfrm>
              <a:off x="285720" y="2285992"/>
              <a:ext cx="1857388" cy="576262"/>
              <a:chOff x="322834" y="4077072"/>
              <a:chExt cx="1857493" cy="576064"/>
            </a:xfrm>
          </p:grpSpPr>
          <p:pic>
            <p:nvPicPr>
              <p:cNvPr id="36900" name="Рисунок 45" descr="http://lib.drofa.ru/files/base/binaries/b000026/b000026-001w/help/icons/interactive.png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322834" y="4077072"/>
                <a:ext cx="576064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901" name="TextBox 46"/>
              <p:cNvSpPr txBox="1">
                <a:spLocks noChangeArrowheads="1"/>
              </p:cNvSpPr>
              <p:nvPr/>
            </p:nvSpPr>
            <p:spPr bwMode="auto">
              <a:xfrm>
                <a:off x="1073229" y="4252446"/>
                <a:ext cx="1107098" cy="18466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171450" indent="-171450">
                  <a:buClr>
                    <a:srgbClr val="002963"/>
                  </a:buClr>
                </a:pPr>
                <a:r>
                  <a:rPr lang="ru-RU" altLang="ru-RU" sz="1200" dirty="0" smtClean="0">
                    <a:solidFill>
                      <a:srgbClr val="002060"/>
                    </a:solidFill>
                    <a:latin typeface="Cambria" pitchFamily="18" charset="0"/>
                  </a:rPr>
                  <a:t>Интерактив</a:t>
                </a:r>
                <a:endParaRPr lang="ru-RU" altLang="ru-RU" sz="1200" dirty="0">
                  <a:solidFill>
                    <a:srgbClr val="002060"/>
                  </a:solidFill>
                  <a:latin typeface="Cambria" pitchFamily="18" charset="0"/>
                </a:endParaRPr>
              </a:p>
            </p:txBody>
          </p:sp>
        </p:grpSp>
      </p:grpSp>
      <p:sp>
        <p:nvSpPr>
          <p:cNvPr id="36873" name="TextBox 50"/>
          <p:cNvSpPr txBox="1">
            <a:spLocks noChangeArrowheads="1"/>
          </p:cNvSpPr>
          <p:nvPr/>
        </p:nvSpPr>
        <p:spPr bwMode="auto">
          <a:xfrm>
            <a:off x="3357554" y="1000108"/>
            <a:ext cx="949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88900" indent="-88900" algn="ctr">
              <a:buClr>
                <a:srgbClr val="002963"/>
              </a:buClr>
            </a:pPr>
            <a:r>
              <a:rPr lang="ru-RU" altLang="ru-RU" sz="1200" dirty="0">
                <a:latin typeface="Cambria" pitchFamily="18" charset="0"/>
              </a:rPr>
              <a:t>Вид ресурса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3286116" y="1285860"/>
            <a:ext cx="1044575" cy="0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27" name="TextBox 46"/>
          <p:cNvSpPr txBox="1">
            <a:spLocks noChangeArrowheads="1"/>
          </p:cNvSpPr>
          <p:nvPr/>
        </p:nvSpPr>
        <p:spPr bwMode="auto">
          <a:xfrm>
            <a:off x="3750717" y="1785926"/>
            <a:ext cx="1107035" cy="184729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buClr>
                <a:srgbClr val="002963"/>
              </a:buClr>
            </a:pPr>
            <a:r>
              <a:rPr lang="ru-RU" altLang="ru-RU" sz="1200" dirty="0" smtClean="0">
                <a:solidFill>
                  <a:srgbClr val="002060"/>
                </a:solidFill>
                <a:latin typeface="Cambria" pitchFamily="18" charset="0"/>
              </a:rPr>
              <a:t>Слайд-шоу</a:t>
            </a:r>
            <a:endParaRPr lang="ru-RU" altLang="ru-RU" sz="12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8" name="TextBox 46"/>
          <p:cNvSpPr txBox="1">
            <a:spLocks noChangeArrowheads="1"/>
          </p:cNvSpPr>
          <p:nvPr/>
        </p:nvSpPr>
        <p:spPr bwMode="auto">
          <a:xfrm>
            <a:off x="3750717" y="2958519"/>
            <a:ext cx="1107035" cy="184729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buClr>
                <a:srgbClr val="002963"/>
              </a:buClr>
            </a:pPr>
            <a:r>
              <a:rPr lang="ru-RU" altLang="ru-RU" sz="1200" dirty="0" smtClean="0">
                <a:solidFill>
                  <a:srgbClr val="002060"/>
                </a:solidFill>
                <a:latin typeface="Cambria" pitchFamily="18" charset="0"/>
              </a:rPr>
              <a:t>Анимация</a:t>
            </a:r>
            <a:endParaRPr lang="ru-RU" altLang="ru-RU" sz="12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" name="TextBox 46"/>
          <p:cNvSpPr txBox="1">
            <a:spLocks noChangeArrowheads="1"/>
          </p:cNvSpPr>
          <p:nvPr/>
        </p:nvSpPr>
        <p:spPr bwMode="auto">
          <a:xfrm>
            <a:off x="3571868" y="4714884"/>
            <a:ext cx="1428760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ctr">
              <a:buClr>
                <a:srgbClr val="002963"/>
              </a:buClr>
            </a:pPr>
            <a:r>
              <a:rPr lang="ru-RU" altLang="ru-RU" sz="1200" dirty="0" smtClean="0">
                <a:solidFill>
                  <a:srgbClr val="002060"/>
                </a:solidFill>
                <a:latin typeface="Cambria" pitchFamily="18" charset="0"/>
              </a:rPr>
              <a:t>Практический тренажер</a:t>
            </a:r>
            <a:endParaRPr lang="ru-RU" altLang="ru-RU" sz="12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928926" y="3357562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928926" y="400050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46"/>
          <p:cNvSpPr txBox="1">
            <a:spLocks noChangeArrowheads="1"/>
          </p:cNvSpPr>
          <p:nvPr/>
        </p:nvSpPr>
        <p:spPr bwMode="auto">
          <a:xfrm>
            <a:off x="3286116" y="3530086"/>
            <a:ext cx="1428760" cy="184666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ctr">
              <a:buClr>
                <a:srgbClr val="002963"/>
              </a:buClr>
            </a:pPr>
            <a:r>
              <a:rPr lang="ru-RU" altLang="ru-RU" sz="1200" dirty="0" smtClean="0">
                <a:solidFill>
                  <a:srgbClr val="002060"/>
                </a:solidFill>
                <a:latin typeface="Cambria" pitchFamily="18" charset="0"/>
              </a:rPr>
              <a:t>Видео </a:t>
            </a:r>
            <a:endParaRPr lang="ru-RU" altLang="ru-RU" sz="12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4" name="TextBox 46"/>
          <p:cNvSpPr txBox="1">
            <a:spLocks noChangeArrowheads="1"/>
          </p:cNvSpPr>
          <p:nvPr/>
        </p:nvSpPr>
        <p:spPr bwMode="auto">
          <a:xfrm>
            <a:off x="3571868" y="4173028"/>
            <a:ext cx="1428760" cy="184666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ctr">
              <a:buClr>
                <a:srgbClr val="002963"/>
              </a:buClr>
            </a:pPr>
            <a:r>
              <a:rPr lang="ru-RU" altLang="ru-RU" sz="1200" dirty="0" smtClean="0">
                <a:solidFill>
                  <a:srgbClr val="002060"/>
                </a:solidFill>
                <a:latin typeface="Cambria" pitchFamily="18" charset="0"/>
              </a:rPr>
              <a:t>Аудиоматериал </a:t>
            </a:r>
            <a:endParaRPr lang="ru-RU" altLang="ru-RU" sz="12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928926" y="464344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Правая фигурная скобка 39"/>
          <p:cNvSpPr/>
          <p:nvPr/>
        </p:nvSpPr>
        <p:spPr>
          <a:xfrm>
            <a:off x="4500562" y="1500174"/>
            <a:ext cx="857256" cy="3143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5000628" y="1857364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214942" y="2357430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500694" y="307181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72198" y="1425347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Расширяют и дополняют содержание учебника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6286512" y="2071678"/>
            <a:ext cx="27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Повышают мотивацию к учению 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6215074" y="2800175"/>
            <a:ext cx="278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Представляют объекты и явления в реалистичном и динамичном виде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57950" y="4214818"/>
            <a:ext cx="27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Представляют основу для разнообразных видов деятельности </a:t>
            </a: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5143504" y="3233734"/>
            <a:ext cx="1214446" cy="1195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6200000" flipH="1">
            <a:off x="3500430" y="5214950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643306" y="5568751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самопроверка и коррекция знаний учащихся </a:t>
            </a:r>
          </a:p>
        </p:txBody>
      </p:sp>
      <p:sp>
        <p:nvSpPr>
          <p:cNvPr id="82" name="Левая фигурная скобка 81"/>
          <p:cNvSpPr/>
          <p:nvPr/>
        </p:nvSpPr>
        <p:spPr>
          <a:xfrm>
            <a:off x="2428860" y="1357298"/>
            <a:ext cx="642942" cy="38576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428596" y="2925545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УУД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Не совсем обычные </a:t>
            </a:r>
            <a:r>
              <a:rPr lang="ru-RU" sz="2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уроки</a:t>
            </a:r>
            <a:endParaRPr lang="ru-RU" sz="24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  <a:cs typeface="Latha" pitchFamily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785794"/>
            <a:ext cx="4896489" cy="44291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1857364"/>
            <a:ext cx="4643438" cy="46026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2" descr="http://www.drofa.ru/images/logo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42852"/>
            <a:ext cx="1428750" cy="4381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357826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совсем обычные уроки позволяют сделать материал привлекательным, интересным,</a:t>
            </a:r>
          </a:p>
          <a:p>
            <a:r>
              <a:rPr lang="ru-RU" dirty="0" smtClean="0"/>
              <a:t> помогают в его изучении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Работа с иллюстрациями</a:t>
            </a:r>
            <a:endParaRPr lang="ru-RU" sz="24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  <a:cs typeface="Latha" pitchFamily="2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85794"/>
            <a:ext cx="57864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2030" y="3214686"/>
            <a:ext cx="587196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57884" y="1285860"/>
            <a:ext cx="3214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Иллюстративный материал не просто визуализирует  содержание урока, он выступает самостоятельной дидактической единицей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D:\Samsonova\сканы\2015-02-10\т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857232"/>
            <a:ext cx="3536956" cy="5382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46" y="71414"/>
            <a:ext cx="8229600" cy="7969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Задания рабочей тетради к урокам 17 «</a:t>
            </a:r>
            <a:r>
              <a:rPr lang="vi-VN" sz="2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Правосла́вие</a:t>
            </a:r>
            <a:r>
              <a:rPr lang="ru-RU" sz="2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» и уроку 11 «Тора и заповеди»</a:t>
            </a:r>
          </a:p>
        </p:txBody>
      </p:sp>
      <p:pic>
        <p:nvPicPr>
          <p:cNvPr id="50179" name="Picture 3" descr="D:\Samsonova\сканы\2015-02-10\т2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785794"/>
            <a:ext cx="3253008" cy="5000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http://www.drofa.ru/images/logo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428750" cy="438151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286248" y="3786190"/>
            <a:ext cx="4572032" cy="2786082"/>
          </a:xfrm>
          <a:prstGeom prst="wedgeRoundRectCallout">
            <a:avLst>
              <a:gd name="adj1" fmla="val 44904"/>
              <a:gd name="adj2" fmla="val -125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3000372"/>
            <a:ext cx="3571900" cy="12858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48" y="3786190"/>
            <a:ext cx="4551843" cy="27733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571472" y="4286256"/>
            <a:ext cx="3857652" cy="2214578"/>
          </a:xfrm>
          <a:prstGeom prst="wedgeRoundRectCallout">
            <a:avLst>
              <a:gd name="adj1" fmla="val -10366"/>
              <a:gd name="adj2" fmla="val -592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4214818"/>
            <a:ext cx="3884830" cy="236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Samsonova\сканы\2015-02-10\т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142984"/>
            <a:ext cx="3051411" cy="4525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72518" cy="7254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Задания рабочей тетради к уроку 27</a:t>
            </a:r>
            <a:br>
              <a:rPr lang="ru-RU" sz="2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</a:br>
            <a:r>
              <a:rPr lang="ru-RU" sz="2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«Духовные наставники и священные сооружения буддизма</a:t>
            </a:r>
            <a:r>
              <a:rPr lang="ru-RU" sz="2000" b="1" dirty="0" smtClean="0"/>
              <a:t>»</a:t>
            </a:r>
            <a:endParaRPr lang="ru-RU" sz="2400" b="1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  <a:cs typeface="Latha" pitchFamily="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2786058"/>
            <a:ext cx="2928958" cy="642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928670"/>
            <a:ext cx="3531161" cy="3071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4071934" y="3857628"/>
            <a:ext cx="4572032" cy="2500330"/>
          </a:xfrm>
          <a:prstGeom prst="wedgeRoundRectCallout">
            <a:avLst>
              <a:gd name="adj1" fmla="val 42543"/>
              <a:gd name="adj2" fmla="val -657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9058" y="3786190"/>
            <a:ext cx="4749662" cy="29289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" name="Picture 2" descr="http://www.drofa.ru/images/logo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428750" cy="43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drofa.ru/images/logo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428750" cy="438151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785818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ru-RU" sz="1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Инструменты ЭФУ позволяют вовлечь учащихся в деятельность по освоению предметного содержания различными способами.</a:t>
            </a:r>
            <a:br>
              <a:rPr lang="ru-RU" sz="1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</a:br>
            <a:endParaRPr lang="ru-RU" sz="18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  <a:cs typeface="Latha" pitchFamily="2"/>
            </a:endParaRPr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4138" y="2428868"/>
            <a:ext cx="3999234" cy="3725874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15576" y="3071810"/>
            <a:ext cx="3999234" cy="4286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700514" y="4942183"/>
            <a:ext cx="4214842" cy="1779292"/>
          </a:xfrm>
          <a:prstGeom prst="wedgeRoundRectCallout">
            <a:avLst>
              <a:gd name="adj1" fmla="val -48519"/>
              <a:gd name="adj2" fmla="val -1819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491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0514" y="4929198"/>
            <a:ext cx="4200612" cy="171451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4916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00562" y="1071546"/>
            <a:ext cx="4397793" cy="3370571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42844" y="1000108"/>
            <a:ext cx="7213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itchFamily="34" charset="0"/>
              <a:buChar char="•"/>
            </a:pPr>
            <a:r>
              <a:rPr lang="ru-RU" sz="1600" dirty="0" smtClean="0">
                <a:latin typeface="Cambria" pitchFamily="18" charset="0"/>
              </a:rPr>
              <a:t>Выделение ключевых или незнакомых слов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1600" dirty="0" smtClean="0">
                <a:latin typeface="Cambria" pitchFamily="18" charset="0"/>
              </a:rPr>
              <a:t>Составление вопросов к тексту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ambria" pitchFamily="18" charset="0"/>
              </a:rPr>
              <a:t> З</a:t>
            </a:r>
            <a:r>
              <a:rPr lang="en-US" sz="1600" dirty="0" smtClean="0">
                <a:latin typeface="Cambria" pitchFamily="18" charset="0"/>
              </a:rPr>
              <a:t>накомство со значением слова,  </a:t>
            </a:r>
            <a:endParaRPr lang="ru-RU" sz="1600" dirty="0" smtClean="0">
              <a:latin typeface="Cambria" pitchFamily="18" charset="0"/>
            </a:endParaRPr>
          </a:p>
          <a:p>
            <a:r>
              <a:rPr lang="ru-RU" sz="1600" dirty="0" err="1" smtClean="0">
                <a:latin typeface="Cambria" pitchFamily="18" charset="0"/>
              </a:rPr>
              <a:t>п</a:t>
            </a:r>
            <a:r>
              <a:rPr lang="en-US" sz="1600" dirty="0" smtClean="0">
                <a:latin typeface="Cambria" pitchFamily="18" charset="0"/>
              </a:rPr>
              <a:t>редставленным </a:t>
            </a:r>
            <a:r>
              <a:rPr lang="ru-RU" sz="1600" dirty="0" smtClean="0">
                <a:latin typeface="Cambria" pitchFamily="18" charset="0"/>
              </a:rPr>
              <a:t>в тексте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</a:t>
            </a:r>
            <a:r>
              <a:rPr lang="ru-RU" sz="1600" dirty="0" smtClean="0">
                <a:latin typeface="Cambria" pitchFamily="18" charset="0"/>
              </a:rPr>
              <a:t>О</a:t>
            </a:r>
            <a:r>
              <a:rPr lang="en-US" sz="1600" dirty="0" smtClean="0">
                <a:latin typeface="Cambria" pitchFamily="18" charset="0"/>
              </a:rPr>
              <a:t>пределение основной </a:t>
            </a:r>
            <a:r>
              <a:rPr lang="ru-RU" sz="1600" dirty="0" smtClean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мысли текста</a:t>
            </a:r>
            <a:endParaRPr lang="ru-RU" sz="16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126499"/>
            <a:ext cx="7643834" cy="573150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95936" y="332656"/>
            <a:ext cx="5000660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www.drofa.ru</a:t>
            </a:r>
            <a:endParaRPr lang="ru-RU" sz="36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1214422"/>
            <a:ext cx="1071570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5984" y="3214686"/>
            <a:ext cx="1571636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drofa.ru/images/logo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42852"/>
            <a:ext cx="1428750" cy="43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52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 l="5147" r="5882"/>
          <a:stretch>
            <a:fillRect/>
          </a:stretch>
        </p:blipFill>
        <p:spPr>
          <a:xfrm>
            <a:off x="123825" y="142875"/>
            <a:ext cx="8948738" cy="6286500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928662" y="3714752"/>
            <a:ext cx="3286148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" y="357166"/>
            <a:ext cx="891546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000100" y="1357298"/>
            <a:ext cx="3714776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2976" y="3214686"/>
            <a:ext cx="3143272" cy="1785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5857892"/>
            <a:ext cx="4608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http://efu.drofa.ru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89"/>
            <a:ext cx="7143800" cy="600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4000496" y="5643578"/>
            <a:ext cx="1785950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6" y="4357694"/>
            <a:ext cx="1000132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35845" y="6072206"/>
            <a:ext cx="4608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http://efu.drofa.ru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4294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Содержание</a:t>
            </a:r>
            <a:endParaRPr lang="ru-RU" sz="32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  <a:cs typeface="Latha" pitchFamily="2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143000"/>
            <a:ext cx="8229600" cy="431165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Состав УМК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Особенности УМК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Особенности ЭФУ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Возможности ЭФУ издательства «ДРОФА» для организации деятельности на уроках ОРКСЭ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Условия приобретения ЭФУ издательства «ДРОФА»</a:t>
            </a:r>
          </a:p>
        </p:txBody>
      </p:sp>
      <p:pic>
        <p:nvPicPr>
          <p:cNvPr id="26626" name="Picture 2" descr="http://www.drofa.ru/images/logo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14290"/>
            <a:ext cx="1428750" cy="43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51"/>
            <a:ext cx="7215238" cy="61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43372" y="5429264"/>
            <a:ext cx="4608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http://efu.drofa.ru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Для юридических лиц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" y="642918"/>
            <a:ext cx="8801100" cy="55006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5857892"/>
            <a:ext cx="437882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https://drofa.highfive.ru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918" y="3857628"/>
            <a:ext cx="2571768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9322" y="3938590"/>
            <a:ext cx="428628" cy="2047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drofa.ru/images/logo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42852"/>
            <a:ext cx="1428750" cy="43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Подведем итоги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214974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1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ЭФУ благодаря структуре, наличию большого количества дополнительных материалов, разнообразных заданий, а также сервисов для работы с содержанием, насыщает учебный процесс новыми возможностями: </a:t>
            </a:r>
          </a:p>
          <a:p>
            <a:pPr>
              <a:spcBef>
                <a:spcPct val="0"/>
              </a:spcBef>
              <a:buNone/>
            </a:pPr>
            <a:endParaRPr lang="ru-RU" sz="1800" b="1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  <a:ea typeface="+mj-ea"/>
              <a:cs typeface="Latha" pitchFamily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</a:pPr>
            <a:r>
              <a:rPr lang="ru-RU" sz="1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обеспечивает запоминание фактов и событий, демонстрируя явление на большом количестве визуального материала</a:t>
            </a:r>
          </a:p>
          <a:p>
            <a:pPr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</a:pPr>
            <a:r>
              <a:rPr lang="ru-RU" sz="1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удовлетворяет потребность учащихся в познании мира</a:t>
            </a:r>
          </a:p>
          <a:p>
            <a:pPr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</a:pPr>
            <a:r>
              <a:rPr lang="ru-RU" sz="1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создаёт предпосылки и возможности применения проблемных, творческих методик обучения.</a:t>
            </a:r>
          </a:p>
          <a:p>
            <a:pPr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</a:pPr>
            <a:r>
              <a:rPr lang="ru-RU" sz="1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дополнительные материалы позволяют реализовать уровневую дифференциацию обучения, позволяет сделать весь процесс обучения более гибким, открытым и личностно-ориентированным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5"/>
          <p:cNvSpPr>
            <a:spLocks noGrp="1" noChangeArrowheads="1"/>
          </p:cNvSpPr>
          <p:nvPr>
            <p:ph type="title"/>
          </p:nvPr>
        </p:nvSpPr>
        <p:spPr>
          <a:xfrm>
            <a:off x="571472" y="1643050"/>
            <a:ext cx="8229600" cy="38877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002963"/>
                </a:solidFill>
              </a:rPr>
              <a:t>123308, Москва,</a:t>
            </a:r>
            <a:br>
              <a:rPr lang="ru-RU" altLang="ru-RU" sz="4000" b="1" dirty="0" smtClean="0">
                <a:solidFill>
                  <a:srgbClr val="002963"/>
                </a:solidFill>
              </a:rPr>
            </a:br>
            <a:r>
              <a:rPr lang="ru-RU" altLang="ru-RU" sz="4000" b="1" dirty="0" smtClean="0">
                <a:solidFill>
                  <a:srgbClr val="002963"/>
                </a:solidFill>
              </a:rPr>
              <a:t>ул. </a:t>
            </a:r>
            <a:r>
              <a:rPr lang="ru-RU" altLang="ru-RU" sz="4000" b="1" dirty="0" err="1" smtClean="0">
                <a:solidFill>
                  <a:srgbClr val="002963"/>
                </a:solidFill>
              </a:rPr>
              <a:t>Зорге</a:t>
            </a:r>
            <a:r>
              <a:rPr lang="ru-RU" altLang="ru-RU" sz="4000" b="1" dirty="0" smtClean="0">
                <a:solidFill>
                  <a:srgbClr val="002963"/>
                </a:solidFill>
              </a:rPr>
              <a:t>, д. 1</a:t>
            </a:r>
            <a:br>
              <a:rPr lang="ru-RU" altLang="ru-RU" sz="4000" b="1" dirty="0" smtClean="0">
                <a:solidFill>
                  <a:srgbClr val="002963"/>
                </a:solidFill>
              </a:rPr>
            </a:br>
            <a:r>
              <a:rPr lang="ru-RU" altLang="ru-RU" sz="4000" b="1" dirty="0" smtClean="0">
                <a:solidFill>
                  <a:srgbClr val="002963"/>
                </a:solidFill>
              </a:rPr>
              <a:t>тел.: 8-800-200-05-50</a:t>
            </a:r>
            <a:br>
              <a:rPr lang="ru-RU" altLang="ru-RU" sz="4000" b="1" dirty="0" smtClean="0">
                <a:solidFill>
                  <a:srgbClr val="002963"/>
                </a:solidFill>
              </a:rPr>
            </a:br>
            <a:r>
              <a:rPr lang="ru-RU" altLang="ru-RU" sz="4000" b="1" dirty="0" smtClean="0">
                <a:solidFill>
                  <a:srgbClr val="002963"/>
                </a:solidFill>
              </a:rPr>
              <a:t>8(495)795-05-50</a:t>
            </a:r>
            <a:br>
              <a:rPr lang="ru-RU" altLang="ru-RU" sz="4000" b="1" dirty="0" smtClean="0">
                <a:solidFill>
                  <a:srgbClr val="002963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8(499)270-14-59 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/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en-US" altLang="ru-RU" sz="4000" b="1" dirty="0" smtClean="0">
                <a:solidFill>
                  <a:srgbClr val="002963"/>
                </a:solidFill>
                <a:hlinkClick r:id="rId2"/>
              </a:rPr>
              <a:t>metodist@drofa.ru</a:t>
            </a:r>
            <a:r>
              <a:rPr lang="ru-RU" altLang="ru-RU" sz="4000" b="1" dirty="0" smtClean="0">
                <a:solidFill>
                  <a:srgbClr val="002963"/>
                </a:solidFill>
              </a:rPr>
              <a:t/>
            </a:r>
            <a:br>
              <a:rPr lang="ru-RU" altLang="ru-RU" sz="4000" b="1" dirty="0" smtClean="0">
                <a:solidFill>
                  <a:srgbClr val="002963"/>
                </a:solidFill>
              </a:rPr>
            </a:br>
            <a:r>
              <a:rPr lang="en-US" altLang="ru-RU" sz="4000" b="1" dirty="0" smtClean="0">
                <a:solidFill>
                  <a:srgbClr val="002963"/>
                </a:solidFill>
                <a:hlinkClick r:id="rId3"/>
              </a:rPr>
              <a:t>app@drofa.ru</a:t>
            </a:r>
            <a:r>
              <a:rPr lang="ru-RU" altLang="ru-RU" sz="4000" b="1" dirty="0" smtClean="0">
                <a:solidFill>
                  <a:srgbClr val="002963"/>
                </a:solidFill>
              </a:rPr>
              <a:t/>
            </a:r>
            <a:br>
              <a:rPr lang="ru-RU" altLang="ru-RU" sz="4000" b="1" dirty="0" smtClean="0">
                <a:solidFill>
                  <a:srgbClr val="002963"/>
                </a:solidFill>
              </a:rPr>
            </a:br>
            <a:endParaRPr lang="ru-RU" altLang="ru-RU" sz="4000" b="1" dirty="0" smtClean="0">
              <a:solidFill>
                <a:srgbClr val="002963"/>
              </a:solidFill>
            </a:endParaRPr>
          </a:p>
        </p:txBody>
      </p:sp>
      <p:pic>
        <p:nvPicPr>
          <p:cNvPr id="4" name="Picture 2" descr="http://www.drofa.ru/images/logo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42852"/>
            <a:ext cx="1428750" cy="43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857250"/>
            <a:ext cx="8229600" cy="45259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ru-RU" smtClean="0"/>
          </a:p>
          <a:p>
            <a:pPr algn="ctr" eaLnBrk="1" hangingPunct="1">
              <a:buFont typeface="Arial" pitchFamily="34" charset="0"/>
              <a:buNone/>
            </a:pPr>
            <a:endParaRPr lang="ru-RU" smtClean="0"/>
          </a:p>
          <a:p>
            <a:pPr algn="ctr" eaLnBrk="1" hangingPunct="1">
              <a:buFont typeface="Arial" pitchFamily="34" charset="0"/>
              <a:buNone/>
            </a:pPr>
            <a:endParaRPr lang="ru-RU" smtClean="0"/>
          </a:p>
          <a:p>
            <a:pPr algn="ctr" eaLnBrk="1" hangingPunct="1">
              <a:buFont typeface="Arial" pitchFamily="34" charset="0"/>
              <a:buNone/>
            </a:pPr>
            <a:r>
              <a:rPr lang="ru-RU" smtClean="0"/>
              <a:t>Спасибо за внимание !</a:t>
            </a:r>
          </a:p>
        </p:txBody>
      </p:sp>
      <p:pic>
        <p:nvPicPr>
          <p:cNvPr id="3" name="Picture 2" descr="http://www.drofa.ru/images/logo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3286124"/>
            <a:ext cx="3071824" cy="942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5"/>
          <p:cNvSpPr>
            <a:spLocks noChangeArrowheads="1"/>
          </p:cNvSpPr>
          <p:nvPr/>
        </p:nvSpPr>
        <p:spPr bwMode="auto">
          <a:xfrm>
            <a:off x="0" y="571480"/>
            <a:ext cx="7143768" cy="11079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Линия учебно-методических комплексов </a:t>
            </a:r>
            <a:b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</a:br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«Основы религиозной культуры и светской этики» </a:t>
            </a:r>
          </a:p>
        </p:txBody>
      </p:sp>
      <p:sp>
        <p:nvSpPr>
          <p:cNvPr id="36867" name="Rectangle 12"/>
          <p:cNvSpPr>
            <a:spLocks noChangeArrowheads="1"/>
          </p:cNvSpPr>
          <p:nvPr/>
        </p:nvSpPr>
        <p:spPr bwMode="auto">
          <a:xfrm>
            <a:off x="588963" y="2465388"/>
            <a:ext cx="2846387" cy="1476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355600" indent="-355600"/>
            <a:r>
              <a:rPr lang="ru-RU">
                <a:solidFill>
                  <a:srgbClr val="336699"/>
                </a:solidFill>
              </a:rPr>
              <a:t>Состав УМК:</a:t>
            </a:r>
          </a:p>
          <a:p>
            <a:pPr marL="355600" indent="-355600">
              <a:buFontTx/>
              <a:buBlip>
                <a:blip r:embed="rId3"/>
              </a:buBlip>
            </a:pPr>
            <a:r>
              <a:rPr lang="ru-RU"/>
              <a:t>рабочая программа;</a:t>
            </a:r>
          </a:p>
          <a:p>
            <a:pPr marL="355600" indent="-355600">
              <a:buFontTx/>
              <a:buBlip>
                <a:blip r:embed="rId3"/>
              </a:buBlip>
            </a:pPr>
            <a:r>
              <a:rPr lang="ru-RU"/>
              <a:t>учебник;</a:t>
            </a:r>
          </a:p>
          <a:p>
            <a:pPr marL="355600" indent="-355600">
              <a:buFontTx/>
              <a:buBlip>
                <a:blip r:embed="rId3"/>
              </a:buBlip>
            </a:pPr>
            <a:r>
              <a:rPr lang="ru-RU"/>
              <a:t>методическое пособие;</a:t>
            </a:r>
          </a:p>
          <a:p>
            <a:pPr marL="355600" indent="-355600">
              <a:buFontTx/>
              <a:buBlip>
                <a:blip r:embed="rId3"/>
              </a:buBlip>
            </a:pPr>
            <a:r>
              <a:rPr lang="ru-RU"/>
              <a:t>электронное приложение.</a:t>
            </a:r>
          </a:p>
          <a:p>
            <a:pPr marL="355600" indent="-355600">
              <a:buFontTx/>
              <a:buBlip>
                <a:blip r:embed="rId3"/>
              </a:buBlip>
            </a:pPr>
            <a:r>
              <a:rPr lang="ru-RU"/>
              <a:t>рабочая тетрадь</a:t>
            </a:r>
          </a:p>
        </p:txBody>
      </p:sp>
      <p:pic>
        <p:nvPicPr>
          <p:cNvPr id="36868" name="Picture 2" descr="http://www.drofa.ru/images/data/cat/4798_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2" y="428604"/>
            <a:ext cx="1455738" cy="20716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6869" name="Picture 4" descr="http://www.drofa.ru/images/data/cat/4797_bi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29520" y="3571876"/>
            <a:ext cx="1522413" cy="21669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6870" name="Picture 6" descr="http://www.drofa.ru/images/data/cat/4796_bi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0760" y="3857628"/>
            <a:ext cx="1533525" cy="21828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6871" name="Picture 8" descr="http://www.drofa.ru/images/data/cat/4618_big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15140" y="1214422"/>
            <a:ext cx="1462087" cy="2081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6872" name="Picture 10" descr="http://www.drofa.ru/images/data/cat/4617_big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29124" y="4000504"/>
            <a:ext cx="1604963" cy="22844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6873" name="Picture 12" descr="http://www.drofa.ru/images/data/cat/4616_big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143504" y="1571612"/>
            <a:ext cx="1565275" cy="2227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602" name="Picture 2" descr="http://www.drofa.ru/images/logo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14282" y="142852"/>
            <a:ext cx="1428750" cy="43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14348" y="285728"/>
            <a:ext cx="8286808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Линия учебно-методических комплексов </a:t>
            </a:r>
            <a:b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</a:br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«Основы религиозной культуры и светской этики» 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57188" y="1071563"/>
          <a:ext cx="8786841" cy="5190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2357454"/>
                <a:gridCol w="5357817"/>
              </a:tblGrid>
              <a:tr h="435269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Компоненты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УМК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Направленность 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6367">
                <a:tc>
                  <a:txBody>
                    <a:bodyPr/>
                    <a:lstStyle/>
                    <a:p>
                      <a:endParaRPr lang="ru-RU" sz="1400" i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Рабочая программа</a:t>
                      </a:r>
                    </a:p>
                    <a:p>
                      <a:endParaRPr lang="ru-RU" sz="1400" dirty="0" smtClean="0">
                        <a:latin typeface="+mn-lt"/>
                      </a:endParaRPr>
                    </a:p>
                    <a:p>
                      <a:endParaRPr lang="ru-RU" sz="1400" dirty="0" smtClean="0">
                        <a:latin typeface="+mn-lt"/>
                      </a:endParaRPr>
                    </a:p>
                    <a:p>
                      <a:r>
                        <a:rPr lang="ru-RU" sz="1400" i="1" dirty="0" smtClean="0">
                          <a:latin typeface="+mn-lt"/>
                        </a:rPr>
                        <a:t>Доступна</a:t>
                      </a:r>
                      <a:r>
                        <a:rPr lang="ru-RU" sz="1400" i="1" baseline="0" dirty="0" smtClean="0">
                          <a:latin typeface="+mn-lt"/>
                        </a:rPr>
                        <a:t> для скачивания</a:t>
                      </a:r>
                      <a:endParaRPr lang="ru-RU" sz="1400" i="1" dirty="0" smtClean="0">
                        <a:latin typeface="+mn-lt"/>
                      </a:endParaRPr>
                    </a:p>
                    <a:p>
                      <a:r>
                        <a:rPr lang="en-US" sz="1400" i="1" dirty="0" smtClean="0">
                          <a:latin typeface="+mn-lt"/>
                        </a:rPr>
                        <a:t>(WWW.DROFA.RU)</a:t>
                      </a:r>
                      <a:endParaRPr lang="ru-RU" sz="1400" i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Рабочая программа содержит цели и задачи курса с краткой характеристикой ценностей традиционных религий России; общую характеристику курса, где раскрываются основные принципы его построения; личностные,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метапредметные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предметные результаты его освоения; характеристику содержания (по модулям); тематическое планирование (по модулям)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4011">
                <a:tc>
                  <a:txBody>
                    <a:bodyPr/>
                    <a:lstStyle/>
                    <a:p>
                      <a:endParaRPr lang="ru-RU" sz="1400" i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Методическое</a:t>
                      </a:r>
                      <a:r>
                        <a:rPr lang="ru-RU" sz="1400" baseline="0" dirty="0" smtClean="0">
                          <a:latin typeface="+mn-lt"/>
                        </a:rPr>
                        <a:t> пособие</a:t>
                      </a:r>
                    </a:p>
                    <a:p>
                      <a:endParaRPr lang="ru-RU" sz="1400" baseline="0" dirty="0" smtClean="0">
                        <a:latin typeface="+mn-lt"/>
                      </a:endParaRPr>
                    </a:p>
                    <a:p>
                      <a:r>
                        <a:rPr lang="ru-RU" sz="1400" i="1" dirty="0" smtClean="0">
                          <a:latin typeface="+mn-lt"/>
                        </a:rPr>
                        <a:t>6</a:t>
                      </a:r>
                      <a:r>
                        <a:rPr lang="ru-RU" sz="1400" i="1" baseline="0" dirty="0" smtClean="0">
                          <a:latin typeface="+mn-lt"/>
                        </a:rPr>
                        <a:t> пособий</a:t>
                      </a:r>
                      <a:endParaRPr lang="ru-RU" sz="1400" i="1" dirty="0" smtClean="0">
                        <a:latin typeface="+mn-lt"/>
                      </a:endParaRPr>
                    </a:p>
                    <a:p>
                      <a:r>
                        <a:rPr lang="ru-RU" sz="1400" i="1" dirty="0" smtClean="0">
                          <a:latin typeface="+mn-lt"/>
                        </a:rPr>
                        <a:t>Доступно</a:t>
                      </a:r>
                      <a:r>
                        <a:rPr lang="ru-RU" sz="1400" i="1" baseline="0" dirty="0" smtClean="0">
                          <a:latin typeface="+mn-lt"/>
                        </a:rPr>
                        <a:t> для скачивания</a:t>
                      </a:r>
                      <a:endParaRPr lang="ru-RU" sz="1400" i="1" dirty="0" smtClean="0">
                        <a:latin typeface="+mn-lt"/>
                      </a:endParaRPr>
                    </a:p>
                    <a:p>
                      <a:r>
                        <a:rPr lang="en-US" sz="1400" i="1" dirty="0" smtClean="0">
                          <a:latin typeface="+mn-lt"/>
                        </a:rPr>
                        <a:t>(WWW.DROFA.RU)</a:t>
                      </a:r>
                      <a:endParaRPr lang="ru-RU" sz="1400" i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пособия включены тематическое планирование; методические рекомендации, включающие описание технологий работы с текстом и иллюстрациями, проектной деятельности; объяснение наиболее сложных вопросов содержания нового предмета, межмодульных и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межпредметных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связей, возможностей курса</a:t>
                      </a:r>
                      <a:r>
                        <a:rPr lang="ru-RU" sz="1400" dirty="0" smtClean="0">
                          <a:latin typeface="+mn-lt"/>
                        </a:rPr>
                        <a:t/>
                      </a:r>
                      <a:br>
                        <a:rPr lang="ru-RU" sz="1400" dirty="0" smtClean="0">
                          <a:latin typeface="+mn-lt"/>
                        </a:rPr>
                      </a:b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решении вопросов социализации и воспитания школьников, внеурочной деятельности.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9315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Рабочая</a:t>
                      </a:r>
                      <a:r>
                        <a:rPr lang="ru-RU" sz="1400" baseline="0" dirty="0" smtClean="0">
                          <a:latin typeface="+mn-lt"/>
                        </a:rPr>
                        <a:t> тетрадь </a:t>
                      </a:r>
                    </a:p>
                    <a:p>
                      <a:r>
                        <a:rPr lang="ru-RU" sz="1400" baseline="0" dirty="0" smtClean="0">
                          <a:latin typeface="+mn-lt"/>
                        </a:rPr>
                        <a:t>для ученика</a:t>
                      </a:r>
                    </a:p>
                    <a:p>
                      <a:endParaRPr lang="ru-RU" sz="1400" baseline="0" dirty="0" smtClean="0">
                        <a:latin typeface="+mn-lt"/>
                      </a:endParaRPr>
                    </a:p>
                    <a:p>
                      <a:r>
                        <a:rPr lang="ru-RU" sz="1400" baseline="0" dirty="0" smtClean="0">
                          <a:latin typeface="+mn-lt"/>
                        </a:rPr>
                        <a:t>(</a:t>
                      </a:r>
                      <a:r>
                        <a:rPr lang="ru-RU" sz="1400" i="1" baseline="0" dirty="0" smtClean="0">
                          <a:latin typeface="+mn-lt"/>
                        </a:rPr>
                        <a:t>для модулей «Основы православной  культуры», «Основы мировых религиозных культур» , «Основы светской этики»</a:t>
                      </a:r>
                      <a:endParaRPr lang="ru-RU" sz="1400" i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 в  тетрадях направлены на повторение пройденного материала, развитие умений и навыков при работе с текстом учебника и дополнительными источниками, организацию проектной деятельности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Picture 2" descr="http://www.drofa.ru/images/data/cat/4801_big_13449260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1643063"/>
            <a:ext cx="714375" cy="111601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4" descr="http://www.drofa.ru/images/data/cat/_big_13642849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2928938"/>
            <a:ext cx="928688" cy="14859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2" name="Picture 6" descr="http://www.drofa.ru/5725_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5" y="4572000"/>
            <a:ext cx="928688" cy="1346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2530" name="Picture 2" descr="http://www.drofa.ru/images/logo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142852"/>
            <a:ext cx="1428750" cy="43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20088" y="188913"/>
            <a:ext cx="5000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625" y="1785938"/>
            <a:ext cx="7929563" cy="37861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b="1" dirty="0">
                <a:solidFill>
                  <a:prstClr val="black"/>
                </a:solidFill>
                <a:latin typeface="Arial" charset="0"/>
              </a:rPr>
              <a:t>В основе курса  культурологический подход</a:t>
            </a:r>
            <a:r>
              <a:rPr lang="ru-RU" sz="2000" i="1" dirty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ru-RU" sz="2000" i="1" dirty="0">
                <a:solidFill>
                  <a:prstClr val="black"/>
                </a:solidFill>
                <a:latin typeface="Arial" charset="0"/>
              </a:rPr>
              <a:t>        (предъявление культуры через образы-символы)</a:t>
            </a:r>
          </a:p>
          <a:p>
            <a:pPr marL="457200" indent="-457200">
              <a:lnSpc>
                <a:spcPct val="150000"/>
              </a:lnSpc>
              <a:buFontTx/>
              <a:buAutoNum type="arabicPeriod" startAt="2"/>
              <a:defRPr/>
            </a:pPr>
            <a:r>
              <a:rPr lang="ru-RU" sz="2000" b="1" dirty="0" err="1">
                <a:solidFill>
                  <a:prstClr val="black"/>
                </a:solidFill>
                <a:latin typeface="Arial" charset="0"/>
              </a:rPr>
              <a:t>Возрастосообразность</a:t>
            </a:r>
            <a:r>
              <a:rPr lang="ru-RU" sz="2000" b="1" dirty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ru-RU" sz="2000" i="1" dirty="0">
                <a:solidFill>
                  <a:prstClr val="black"/>
                </a:solidFill>
                <a:latin typeface="Arial" charset="0"/>
              </a:rPr>
              <a:t>учет возрастных особенностей младших школьников при отборе содержания и в выборе форма подачи материала</a:t>
            </a:r>
          </a:p>
          <a:p>
            <a:pPr marL="457200" indent="-457200">
              <a:lnSpc>
                <a:spcPct val="150000"/>
              </a:lnSpc>
              <a:buFontTx/>
              <a:buAutoNum type="arabicPeriod" startAt="2"/>
              <a:defRPr/>
            </a:pPr>
            <a:r>
              <a:rPr lang="ru-RU" sz="2000" b="1" dirty="0">
                <a:solidFill>
                  <a:prstClr val="black"/>
                </a:solidFill>
                <a:latin typeface="Arial" charset="0"/>
              </a:rPr>
              <a:t>Все  модули представляют собой единый комплекс по замыслу, идеям, целям, основным блокам содержательного материала  и методическому аппарату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Особенности линии </a:t>
            </a:r>
            <a:br>
              <a:rPr lang="ru-RU" sz="2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</a:br>
            <a:r>
              <a:rPr lang="ru-RU" sz="2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УМК «Основы религиозных культур и светской этики»</a:t>
            </a:r>
            <a:endParaRPr lang="ru-RU" sz="24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  <a:cs typeface="Latha" pitchFamily="2"/>
            </a:endParaRPr>
          </a:p>
        </p:txBody>
      </p:sp>
      <p:pic>
        <p:nvPicPr>
          <p:cNvPr id="5" name="Picture 2" descr="http://www.drofa.ru/images/logo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42852"/>
            <a:ext cx="1428750" cy="43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Особенности методического аппарата учебников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5286375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Построен в едином ключе;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Предоставляет возможности для выстраивания </a:t>
            </a:r>
            <a:r>
              <a:rPr lang="ru-RU" sz="2000" dirty="0" err="1" smtClean="0"/>
              <a:t>внутрипредметных</a:t>
            </a:r>
            <a:r>
              <a:rPr lang="ru-RU" sz="2000" dirty="0" smtClean="0"/>
              <a:t> связей между модулями;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Способствует развитию </a:t>
            </a:r>
            <a:r>
              <a:rPr lang="ru-RU" sz="2000" dirty="0" err="1" smtClean="0"/>
              <a:t>общеучебных</a:t>
            </a:r>
            <a:r>
              <a:rPr lang="ru-RU" sz="2000" dirty="0" smtClean="0"/>
              <a:t> умений, универсальных учебных действий, образного мышления и ценностного отношения к памятникам культуры и произведениям искусства ( </a:t>
            </a:r>
            <a:r>
              <a:rPr lang="ru-RU" sz="2000" i="1" dirty="0" smtClean="0"/>
              <a:t>через систему работы с иллюстративным материалом и художественными текстами)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Диалогический принцип подачи материала  создает условия для  организации деятельности на уроке;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Содержит много заданий ,связанных с обращением  к личному, нравственному, социальному  опыту;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Реализует системно - </a:t>
            </a:r>
            <a:r>
              <a:rPr lang="ru-RU" sz="2000" dirty="0" err="1" smtClean="0"/>
              <a:t>деятельностный</a:t>
            </a:r>
            <a:r>
              <a:rPr lang="ru-RU" sz="2000" dirty="0" smtClean="0"/>
              <a:t> подход  через включение   в материал урока проблемных вопросов и заданий;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err="1" smtClean="0"/>
              <a:t>Дифференцированые</a:t>
            </a:r>
            <a:r>
              <a:rPr lang="ru-RU" sz="2000" dirty="0" smtClean="0"/>
              <a:t> задания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/>
          </a:p>
        </p:txBody>
      </p:sp>
      <p:pic>
        <p:nvPicPr>
          <p:cNvPr id="4" name="Picture 2" descr="http://www.drofa.ru/images/logo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52"/>
            <a:ext cx="1428750" cy="43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4714876" y="857232"/>
            <a:ext cx="4071966" cy="1571636"/>
          </a:xfrm>
          <a:prstGeom prst="wedgeRoundRectCallout">
            <a:avLst>
              <a:gd name="adj1" fmla="val -81533"/>
              <a:gd name="adj2" fmla="val 104878"/>
              <a:gd name="adj3" fmla="val 16667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5715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Особенности ЭФУ издательства «ДРОФА»</a:t>
            </a:r>
          </a:p>
        </p:txBody>
      </p:sp>
      <p:pic>
        <p:nvPicPr>
          <p:cNvPr id="17" name="Picture 14" descr="http://upload.wikimedia.org/wikipedia/en/thumb/1/14/EPUB_logo.svg/745px-EPUB_logo.svg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715272" y="1000108"/>
            <a:ext cx="86518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28596" y="57148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Электронные </a:t>
            </a:r>
            <a:r>
              <a:rPr lang="ru-RU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ea typeface="+mj-ea"/>
                <a:cs typeface="Latha" pitchFamily="2"/>
              </a:rPr>
              <a:t>версии учебников издательства «ДРОФА»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928670"/>
            <a:ext cx="27146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i="1" dirty="0"/>
              <a:t>представлены в общедоступных форматах, не имеющих лицензионных ограничений для участника образовательного процесса </a:t>
            </a:r>
            <a:endParaRPr lang="ru-RU" sz="1400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4786314" y="2857496"/>
            <a:ext cx="4071966" cy="1571636"/>
          </a:xfrm>
          <a:prstGeom prst="wedgeRoundRectCallout">
            <a:avLst>
              <a:gd name="adj1" fmla="val -78206"/>
              <a:gd name="adj2" fmla="val 46697"/>
              <a:gd name="adj3" fmla="val 16667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1" descr="http://yhoome.ru/wp-content/uploads/2015/01/Linux-3_6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859338" y="2978150"/>
            <a:ext cx="13001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7" descr="https://encrypted-tbn0.gstatic.com/images?q=tbn:ANd9GcSHbnd1bq9qO5y6MQ1l6iGJ0xf-PeQlNm2bZ9PjQbGJRnyTuI0M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92950" y="3011488"/>
            <a:ext cx="6365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Текст 6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246813" y="3089275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>
                <a:solidFill>
                  <a:srgbClr val="00777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5" name="Текст 6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718425" y="3089275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>
                <a:solidFill>
                  <a:srgbClr val="007770"/>
                </a:solidFill>
                <a:sym typeface="Wingdings" pitchFamily="2" charset="2"/>
              </a:rPr>
              <a:t></a:t>
            </a:r>
          </a:p>
        </p:txBody>
      </p:sp>
      <p:pic>
        <p:nvPicPr>
          <p:cNvPr id="26" name="Picture 31" descr="http://habrastorage.org/getpro/geektimes/comment_images/aa9/5c3/513/aa95c3513b9054aaefc22cf87f67a4ea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214144" y="3786190"/>
            <a:ext cx="7000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Текст 6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5886450" y="3857628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 dirty="0">
                <a:solidFill>
                  <a:srgbClr val="007770"/>
                </a:solidFill>
                <a:sym typeface="Wingdings" pitchFamily="2" charset="2"/>
              </a:rPr>
              <a:t></a:t>
            </a:r>
          </a:p>
        </p:txBody>
      </p:sp>
      <p:pic>
        <p:nvPicPr>
          <p:cNvPr id="28" name="Picture 33" descr="http://cdn.phys.org/newman/gfx/news/hires/2014/ios-logo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765925" y="3786190"/>
            <a:ext cx="9525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Текст 6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7878763" y="3876675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 dirty="0">
                <a:solidFill>
                  <a:srgbClr val="00777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4929190" y="4643446"/>
            <a:ext cx="4071966" cy="1571636"/>
          </a:xfrm>
          <a:prstGeom prst="wedgeRoundRectCallout">
            <a:avLst>
              <a:gd name="adj1" fmla="val -68225"/>
              <a:gd name="adj2" fmla="val 8628"/>
              <a:gd name="adj3" fmla="val 16667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42844" y="407194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1400" i="1" dirty="0"/>
              <a:t>Воспроизводятся на трех или более операционных системах, не менее двух из которых для мобильных устройств» 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42844" y="5072074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i="1" dirty="0"/>
              <a:t>воспроизводятся на не менее чем двух видах электронных устройств (персональный или стационарный компьютер, в том числе с подключением к интерактивной доске, планшетный компьютер и иное)» </a:t>
            </a:r>
            <a:endParaRPr lang="ru-RU" sz="1400" dirty="0"/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556500" y="5205413"/>
            <a:ext cx="11191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064134" y="4760913"/>
            <a:ext cx="793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5" descr="http://www.androidheadlines.com/wp-content/uploads/2013/06/Budget-android-tablet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562745" y="4760913"/>
            <a:ext cx="8667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5846776" y="5229225"/>
            <a:ext cx="654050" cy="863600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Текст 6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224470" y="5608638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 dirty="0">
                <a:solidFill>
                  <a:srgbClr val="00777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6" name="Текст 6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757988" y="5608638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 dirty="0">
                <a:solidFill>
                  <a:srgbClr val="00777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" name="Текст 6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886450" y="4791075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>
                <a:solidFill>
                  <a:srgbClr val="00777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8" name="Текст 6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907338" y="4791075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>
                <a:solidFill>
                  <a:srgbClr val="007770"/>
                </a:solidFill>
                <a:sym typeface="Wingdings" pitchFamily="2" charset="2"/>
              </a:rPr>
              <a:t></a:t>
            </a:r>
          </a:p>
        </p:txBody>
      </p:sp>
      <p:pic>
        <p:nvPicPr>
          <p:cNvPr id="49" name="Picture 2" descr="http://www.drofa.ru/images/logo1.jp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214282" y="142852"/>
            <a:ext cx="1428750" cy="438151"/>
          </a:xfrm>
          <a:prstGeom prst="rect">
            <a:avLst/>
          </a:prstGeom>
          <a:noFill/>
        </p:spPr>
      </p:pic>
      <p:pic>
        <p:nvPicPr>
          <p:cNvPr id="37" name="Picture 5" descr="http://www.drofa.ru/images/data/gallery/7451_small.pn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428596" y="1500174"/>
            <a:ext cx="1826594" cy="2531986"/>
          </a:xfrm>
          <a:prstGeom prst="rect">
            <a:avLst/>
          </a:prstGeom>
          <a:noFill/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571472" y="1643050"/>
            <a:ext cx="15118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38" y="1795463"/>
            <a:ext cx="571817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ая выноска 4"/>
          <p:cNvSpPr/>
          <p:nvPr/>
        </p:nvSpPr>
        <p:spPr>
          <a:xfrm>
            <a:off x="214313" y="2286000"/>
            <a:ext cx="1857375" cy="642938"/>
          </a:xfrm>
          <a:prstGeom prst="wedgeRectCallout">
            <a:avLst>
              <a:gd name="adj1" fmla="val 164579"/>
              <a:gd name="adj2" fmla="val 1989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Интерактивное содержание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929438" y="928688"/>
            <a:ext cx="2214562" cy="571500"/>
          </a:xfrm>
          <a:prstGeom prst="wedgeRectCallout">
            <a:avLst>
              <a:gd name="adj1" fmla="val -42073"/>
              <a:gd name="adj2" fmla="val 1220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Работа с заметками и закладками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0" y="1071563"/>
            <a:ext cx="2214563" cy="500062"/>
          </a:xfrm>
          <a:prstGeom prst="wedgeRectCallout">
            <a:avLst>
              <a:gd name="adj1" fmla="val 46238"/>
              <a:gd name="adj2" fmla="val 9062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Быстрый переход к нужной странице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071938" y="1000125"/>
            <a:ext cx="2143125" cy="500063"/>
          </a:xfrm>
          <a:prstGeom prst="wedgeRectCallout">
            <a:avLst>
              <a:gd name="adj1" fmla="val 73251"/>
              <a:gd name="adj2" fmla="val 10724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Удобный поиск по тексту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929586" cy="64294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Особенности электронной формы учебника</a:t>
            </a:r>
            <a:endParaRPr lang="ru-RU" sz="28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  <a:cs typeface="Latha" pitchFamily="2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643688" y="4857750"/>
            <a:ext cx="2500312" cy="714375"/>
          </a:xfrm>
          <a:prstGeom prst="wedgeRectCallout">
            <a:avLst>
              <a:gd name="adj1" fmla="val -25450"/>
              <a:gd name="adj2" fmla="val -43208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Изменения размера шрифта, масштабирование</a:t>
            </a:r>
          </a:p>
        </p:txBody>
      </p:sp>
      <p:pic>
        <p:nvPicPr>
          <p:cNvPr id="12" name="Picture 2" descr="http://www.drofa.ru/images/logo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428750" cy="438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813" y="642938"/>
            <a:ext cx="5753100" cy="4476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ая выноска 4"/>
          <p:cNvSpPr/>
          <p:nvPr/>
        </p:nvSpPr>
        <p:spPr>
          <a:xfrm>
            <a:off x="142875" y="1214438"/>
            <a:ext cx="2214563" cy="857250"/>
          </a:xfrm>
          <a:prstGeom prst="wedgeRectCallout">
            <a:avLst>
              <a:gd name="adj1" fmla="val 64583"/>
              <a:gd name="adj2" fmla="val 31589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Инструкция по использованию учебника 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83042" y="0"/>
            <a:ext cx="8260958" cy="64294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  <a:cs typeface="Latha" pitchFamily="2"/>
              </a:rPr>
              <a:t>Особенности электронной формы учебника</a:t>
            </a:r>
            <a:endParaRPr lang="ru-RU" sz="24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  <a:cs typeface="Latha" pitchFamily="2"/>
            </a:endParaRPr>
          </a:p>
        </p:txBody>
      </p:sp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4750" y="3286125"/>
            <a:ext cx="4857750" cy="3143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Прямоугольная выноска 11"/>
          <p:cNvSpPr/>
          <p:nvPr/>
        </p:nvSpPr>
        <p:spPr>
          <a:xfrm>
            <a:off x="6643688" y="1857375"/>
            <a:ext cx="2214562" cy="857250"/>
          </a:xfrm>
          <a:prstGeom prst="wedgeRectCallout">
            <a:avLst>
              <a:gd name="adj1" fmla="val -56739"/>
              <a:gd name="adj2" fmla="val 13153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Удобная навигация по списку ЭОР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28625" y="5000625"/>
            <a:ext cx="2428875" cy="1500188"/>
          </a:xfrm>
          <a:prstGeom prst="wedgeRectCallout">
            <a:avLst>
              <a:gd name="adj1" fmla="val 103218"/>
              <a:gd name="adj2" fmla="val -562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Различные типы ЭОР: слайд-шоу; аудио-, видеофрагменты; интерактивные задания и др.</a:t>
            </a:r>
          </a:p>
        </p:txBody>
      </p:sp>
      <p:pic>
        <p:nvPicPr>
          <p:cNvPr id="8" name="Picture 2" descr="http://www.drofa.ru/images/logo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428750" cy="438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dCQzSLykuBF.XnsukH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evGIWplEG4FDXvIyf6.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KtPje8bE2aI_kVEIh.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ef3S2EJUqLSpex33bV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GU7kD36k.Rr_nBixfh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LzQEZ7u06Pjjkj08Vk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5dkdCZ.XUeUG_xpxxQ4H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kHg7Q2kkKPNJCTcJya9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708</TotalTime>
  <Words>1172</Words>
  <Application>Microsoft Office PowerPoint</Application>
  <PresentationFormat>Экран (4:3)</PresentationFormat>
  <Paragraphs>131</Paragraphs>
  <Slides>24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think-cell Slide</vt:lpstr>
      <vt:lpstr>Не совсем обычные уроки. Электронные формы учебников на уроках ОРКСЭ</vt:lpstr>
      <vt:lpstr>Содержание</vt:lpstr>
      <vt:lpstr>Слайд 3</vt:lpstr>
      <vt:lpstr>Слайд 4</vt:lpstr>
      <vt:lpstr>Особенности линии  УМК «Основы религиозных культур и светской этики»</vt:lpstr>
      <vt:lpstr>Особенности методического аппарата учебников</vt:lpstr>
      <vt:lpstr>Особенности ЭФУ издательства «ДРОФА»</vt:lpstr>
      <vt:lpstr>Особенности электронной формы учебника</vt:lpstr>
      <vt:lpstr>Особенности электронной формы учебника</vt:lpstr>
      <vt:lpstr>Слайд 10</vt:lpstr>
      <vt:lpstr>Не совсем обычные уроки</vt:lpstr>
      <vt:lpstr>Работа с иллюстрациями</vt:lpstr>
      <vt:lpstr>Задания рабочей тетради к урокам 17 «Правосла́вие» и уроку 11 «Тора и заповеди»</vt:lpstr>
      <vt:lpstr>Задания рабочей тетради к уроку 27 «Духовные наставники и священные сооружения буддизма»</vt:lpstr>
      <vt:lpstr>Инструменты ЭФУ позволяют вовлечь учащихся в деятельность по освоению предметного содержания различными способами. </vt:lpstr>
      <vt:lpstr>Слайд 16</vt:lpstr>
      <vt:lpstr>Слайд 17</vt:lpstr>
      <vt:lpstr>Слайд 18</vt:lpstr>
      <vt:lpstr>Слайд 19</vt:lpstr>
      <vt:lpstr>Слайд 20</vt:lpstr>
      <vt:lpstr>Для юридических лиц</vt:lpstr>
      <vt:lpstr>Подведем итоги</vt:lpstr>
      <vt:lpstr>123308, Москва, ул. Зорге, д. 1 тел.: 8-800-200-05-50 8(495)795-05-50 8(499)270-14-59  metodist@drofa.ru app@drofa.ru </vt:lpstr>
      <vt:lpstr>Слайд 24</vt:lpstr>
    </vt:vector>
  </TitlesOfParts>
  <Company>Drofa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совсем обычные уроки. Электронные формы учебников на уроках ОРКСЭ</dc:title>
  <dc:creator>samsonova</dc:creator>
  <cp:lastModifiedBy>Боричевский</cp:lastModifiedBy>
  <cp:revision>69</cp:revision>
  <dcterms:created xsi:type="dcterms:W3CDTF">2015-10-19T06:41:15Z</dcterms:created>
  <dcterms:modified xsi:type="dcterms:W3CDTF">2018-02-02T02:51:34Z</dcterms:modified>
</cp:coreProperties>
</file>