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sldIdLst>
    <p:sldId id="315" r:id="rId2"/>
    <p:sldId id="316" r:id="rId3"/>
    <p:sldId id="320" r:id="rId4"/>
    <p:sldId id="322" r:id="rId5"/>
    <p:sldId id="321" r:id="rId6"/>
    <p:sldId id="324" r:id="rId7"/>
    <p:sldId id="317" r:id="rId8"/>
    <p:sldId id="318" r:id="rId9"/>
    <p:sldId id="325" r:id="rId10"/>
    <p:sldId id="326" r:id="rId11"/>
    <p:sldId id="327" r:id="rId12"/>
    <p:sldId id="329" r:id="rId13"/>
    <p:sldId id="330" r:id="rId14"/>
    <p:sldId id="343" r:id="rId15"/>
    <p:sldId id="345" r:id="rId16"/>
    <p:sldId id="344" r:id="rId17"/>
    <p:sldId id="331" r:id="rId18"/>
    <p:sldId id="346" r:id="rId19"/>
    <p:sldId id="332" r:id="rId20"/>
    <p:sldId id="341" r:id="rId21"/>
    <p:sldId id="335" r:id="rId22"/>
    <p:sldId id="334" r:id="rId23"/>
    <p:sldId id="336" r:id="rId24"/>
    <p:sldId id="337" r:id="rId25"/>
    <p:sldId id="338" r:id="rId26"/>
    <p:sldId id="339" r:id="rId27"/>
    <p:sldId id="340" r:id="rId28"/>
    <p:sldId id="34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99CCFF"/>
    <a:srgbClr val="FF3300"/>
    <a:srgbClr val="CCECFF"/>
    <a:srgbClr val="FFCCFF"/>
    <a:srgbClr val="006600"/>
    <a:srgbClr val="D0E2F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972" autoAdjust="0"/>
  </p:normalViewPr>
  <p:slideViewPr>
    <p:cSldViewPr snapToGrid="0">
      <p:cViewPr varScale="1">
        <p:scale>
          <a:sx n="108" d="100"/>
          <a:sy n="108" d="100"/>
        </p:scale>
        <p:origin x="166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53E79F-3B92-4B14-96E4-45FB69B3AB06}" type="datetimeFigureOut">
              <a:rPr lang="ru-RU"/>
              <a:pPr>
                <a:defRPr/>
              </a:pPr>
              <a:t>02.09.2022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FBBAF6-09D8-4430-9856-C0BD5C138A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850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6BBC-4271-45C6-AED7-3C876DAD5492}" type="datetimeFigureOut">
              <a:rPr lang="ru-RU"/>
              <a:pPr>
                <a:defRPr/>
              </a:pPr>
              <a:t>02.09.2022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092C0-45ED-45A5-AA7E-1375BBBEC7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0A60-6602-4FE8-A277-615C30FBBEF7}" type="datetimeFigureOut">
              <a:rPr lang="ru-RU"/>
              <a:pPr>
                <a:defRPr/>
              </a:pPr>
              <a:t>02.09.2022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7D9B-60E3-4134-9A0D-9CF621EC2A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06D0-02B5-4013-9282-E5C22536685F}" type="datetimeFigureOut">
              <a:rPr lang="ru-RU"/>
              <a:pPr>
                <a:defRPr/>
              </a:pPr>
              <a:t>02.09.2022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1455-417C-4420-8A28-86A55BF6EA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87F9-B879-459D-AC2B-56193E40EB00}" type="datetimeFigureOut">
              <a:rPr lang="ru-RU"/>
              <a:pPr>
                <a:defRPr/>
              </a:pPr>
              <a:t>02.09.2022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43F3-861B-46E3-9BA6-D8E6A7AA30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1A53-955C-493C-8AFB-08A246D1D77E}" type="datetimeFigureOut">
              <a:rPr lang="ru-RU"/>
              <a:pPr>
                <a:defRPr/>
              </a:pPr>
              <a:t>02.09.2022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2B46-DC85-466A-86D0-896187B145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6FBD-2903-42DD-B239-D4E75F791B9E}" type="datetimeFigureOut">
              <a:rPr lang="ru-RU"/>
              <a:pPr>
                <a:defRPr/>
              </a:pPr>
              <a:t>02.09.2022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BC7B5-C7B2-4217-8868-442F37B8F4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93179-62E9-4000-BC7C-7026AEE72644}" type="datetimeFigureOut">
              <a:rPr lang="ru-RU"/>
              <a:pPr>
                <a:defRPr/>
              </a:pPr>
              <a:t>02.09.2022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FC6D-5E6F-43D6-8B98-92AB51C608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EED6-51E8-4D90-95E7-4479AED508E0}" type="datetimeFigureOut">
              <a:rPr lang="ru-RU"/>
              <a:pPr>
                <a:defRPr/>
              </a:pPr>
              <a:t>02.09.2022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76EE-A838-420E-93BA-F8657A63C6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6528-779A-494A-BBC7-0BB828B165B2}" type="datetimeFigureOut">
              <a:rPr lang="ru-RU"/>
              <a:pPr>
                <a:defRPr/>
              </a:pPr>
              <a:t>02.09.2022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C5F3-8506-4A2E-894C-C24D67CBDE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3267-098B-4F07-BBB3-AD916BEE953B}" type="datetimeFigureOut">
              <a:rPr lang="ru-RU"/>
              <a:pPr>
                <a:defRPr/>
              </a:pPr>
              <a:t>02.09.2022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C7409-159C-4DD1-A481-430ECD30A5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1D75-FB1B-406D-932F-D4BB4E0C5B5E}" type="datetimeFigureOut">
              <a:rPr lang="ru-RU"/>
              <a:pPr>
                <a:defRPr/>
              </a:pPr>
              <a:t>02.09.2022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96C0-2B16-404E-83B3-E97F4A5856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98615F-9015-458B-8DA1-8A4EAFC2D1AF}" type="datetimeFigureOut">
              <a:rPr lang="ru-RU"/>
              <a:pPr>
                <a:defRPr/>
              </a:pPr>
              <a:t>02.09.2022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ED3EDB-172A-4E2D-A883-E5C08053BE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1511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5.png"/><Relationship Id="rId7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15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16.pn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244022"/>
            <a:ext cx="7886700" cy="54475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244E93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244E93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rgbClr val="244E93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244E93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rgbClr val="244E93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244E93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rgbClr val="244E93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244E93"/>
                </a:solidFill>
                <a:latin typeface="Calibri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МУ «Управление общего и дошкольного образования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Администрации города Норильска»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b="1" dirty="0">
                <a:solidFill>
                  <a:srgbClr val="244E93"/>
                </a:solidFill>
                <a:latin typeface="Calibri" pitchFamily="34" charset="0"/>
              </a:rPr>
              <a:t/>
            </a:r>
            <a:br>
              <a:rPr lang="ru-RU" b="1" dirty="0">
                <a:solidFill>
                  <a:srgbClr val="244E93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1886" y="1825625"/>
            <a:ext cx="8362360" cy="3320307"/>
          </a:xfrm>
        </p:spPr>
        <p:txBody>
          <a:bodyPr/>
          <a:lstStyle/>
          <a:p>
            <a:pPr algn="ctr">
              <a:buNone/>
            </a:pPr>
            <a:endParaRPr lang="ru-RU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04775" y="38495"/>
            <a:ext cx="1786169" cy="1209966"/>
            <a:chOff x="3712107" y="5340912"/>
            <a:chExt cx="1621819" cy="1216364"/>
          </a:xfrm>
        </p:grpSpPr>
        <p:sp>
          <p:nvSpPr>
            <p:cNvPr id="6" name="Полилиния 5"/>
            <p:cNvSpPr/>
            <p:nvPr/>
          </p:nvSpPr>
          <p:spPr>
            <a:xfrm>
              <a:off x="4174273" y="5418667"/>
              <a:ext cx="685593" cy="762000"/>
            </a:xfrm>
            <a:custGeom>
              <a:avLst/>
              <a:gdLst>
                <a:gd name="connsiteX0" fmla="*/ 127000 w 736600"/>
                <a:gd name="connsiteY0" fmla="*/ 745066 h 762000"/>
                <a:gd name="connsiteX1" fmla="*/ 381000 w 736600"/>
                <a:gd name="connsiteY1" fmla="*/ 736600 h 762000"/>
                <a:gd name="connsiteX2" fmla="*/ 601133 w 736600"/>
                <a:gd name="connsiteY2" fmla="*/ 762000 h 762000"/>
                <a:gd name="connsiteX3" fmla="*/ 736600 w 736600"/>
                <a:gd name="connsiteY3" fmla="*/ 347133 h 762000"/>
                <a:gd name="connsiteX4" fmla="*/ 372533 w 736600"/>
                <a:gd name="connsiteY4" fmla="*/ 0 h 762000"/>
                <a:gd name="connsiteX5" fmla="*/ 0 w 736600"/>
                <a:gd name="connsiteY5" fmla="*/ 355600 h 762000"/>
                <a:gd name="connsiteX6" fmla="*/ 127000 w 736600"/>
                <a:gd name="connsiteY6" fmla="*/ 745066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600" h="762000">
                  <a:moveTo>
                    <a:pt x="127000" y="745066"/>
                  </a:moveTo>
                  <a:lnTo>
                    <a:pt x="381000" y="736600"/>
                  </a:lnTo>
                  <a:lnTo>
                    <a:pt x="601133" y="762000"/>
                  </a:lnTo>
                  <a:lnTo>
                    <a:pt x="736600" y="347133"/>
                  </a:lnTo>
                  <a:lnTo>
                    <a:pt x="372533" y="0"/>
                  </a:lnTo>
                  <a:lnTo>
                    <a:pt x="0" y="355600"/>
                  </a:lnTo>
                  <a:lnTo>
                    <a:pt x="127000" y="74506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107" y="5340912"/>
              <a:ext cx="1621819" cy="121636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38BB316-3ABD-021A-EDB3-5FBC8CA93E12}"/>
              </a:ext>
            </a:extLst>
          </p:cNvPr>
          <p:cNvSpPr txBox="1"/>
          <p:nvPr/>
        </p:nvSpPr>
        <p:spPr>
          <a:xfrm>
            <a:off x="104775" y="1248460"/>
            <a:ext cx="886777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endParaRPr lang="ru-RU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ctr"/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НОРИЛЬСКОЕ </a:t>
            </a:r>
            <a: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ОБРАЗОВАНИЕ: </a:t>
            </a:r>
          </a:p>
          <a:p>
            <a:pPr indent="450215" algn="ctr"/>
            <a: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ТРАДИЦИИ И </a:t>
            </a:r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ИННОВАЦИИ</a:t>
            </a:r>
            <a:endParaRPr lang="ru-RU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r"/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r"/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r"/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r"/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r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КОЛИН АНДРЕЙ ГЕННАДЬЕВИЧ,</a:t>
            </a:r>
          </a:p>
          <a:p>
            <a:pPr indent="450215" algn="r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начальник Управления </a:t>
            </a:r>
          </a:p>
          <a:p>
            <a:pPr indent="450215" algn="r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общего и дошкольного образования </a:t>
            </a:r>
          </a:p>
          <a:p>
            <a:pPr indent="450215" algn="r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Администрации города Норильска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PanfilovaSV\Desktop\Одаренка\Вручение паспортов 2022\ддт\WhatsApp Image 2022-05-13 at 17.28.02 (3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92" y="1764740"/>
            <a:ext cx="6116910" cy="35028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AAAD05B-CD89-B045-C3BC-BE0FD967A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04" y="5176807"/>
            <a:ext cx="7886700" cy="1494927"/>
          </a:xfrm>
        </p:spPr>
        <p:txBody>
          <a:bodyPr/>
          <a:lstStyle/>
          <a:p>
            <a:pPr marL="0" marR="0" lvl="0" indent="45021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Традиции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инновации</a:t>
            </a:r>
          </a:p>
          <a:p>
            <a:pPr marL="0" marR="0" lvl="0" indent="45021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дополнительного образования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1C9B80A-2E08-82C8-62C6-FC758DE1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96" y="203200"/>
            <a:ext cx="7888908" cy="7559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481627F-807B-2738-51AB-F6375322E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35"/>
            <a:ext cx="1902792" cy="123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4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C06F47-D789-7914-5744-243B6A9DD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90688"/>
            <a:ext cx="8689737" cy="4351338"/>
          </a:xfrm>
        </p:spPr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71 %;</a:t>
            </a:r>
          </a:p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система персонифицированного финансирования;</a:t>
            </a:r>
          </a:p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77% обучающихся – участники конкурсов различных уровней;</a:t>
            </a:r>
          </a:p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олимпиада школьников (региональный этап):</a:t>
            </a:r>
          </a:p>
          <a:p>
            <a:pPr marL="0" marR="0" lvl="0" indent="0" algn="just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победителя: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язык (МБОУ «Гимназия № 5»),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ОБЖ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(МБОУ «СШ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30, 33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МБОУ «Гимназия № 7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»);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buNone/>
              <a:defRPr/>
            </a:pPr>
            <a:r>
              <a:rPr lang="ru-RU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</a:t>
            </a:r>
            <a:r>
              <a:rPr lang="ru-RU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призёров: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(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МБОУ «Гимназия № 5»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),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ОБЖ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(МБОУ «СШ 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30,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33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»),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(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МБОУ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«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СШ № 33»),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обществознание (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МБОУ «Лицей № 3»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), история (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МБОУ «Гимназия № 7»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), экология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(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МБОУ «Гимназия № 1»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)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87B7502-50A9-3509-2846-FE79CBA53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47"/>
            <a:ext cx="1846555" cy="13614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1B5E090-34B6-B835-04AE-B9B1CA9DE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16" y="235271"/>
            <a:ext cx="788890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1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PanfilovaSV\Desktop\Одаренка\Весенние школы\Отчеты\ВШ 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752901"/>
            <a:ext cx="5080485" cy="29377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871DFC-CC28-2F05-180F-43734DFA8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57" y="4868105"/>
            <a:ext cx="7886700" cy="1575030"/>
          </a:xfrm>
        </p:spPr>
        <p:txBody>
          <a:bodyPr/>
          <a:lstStyle/>
          <a:p>
            <a:pPr marL="0" marR="0" lvl="0" indent="45021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Традиции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инновации</a:t>
            </a:r>
          </a:p>
          <a:p>
            <a:pPr marL="0" marR="0" lvl="0" indent="45021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воспитании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BD3E763-73A0-19DC-4EA2-AECAB589D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6356"/>
            <a:ext cx="1964131" cy="12109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2C4D405-075A-2BA3-2B49-6E7448814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58" y="215097"/>
            <a:ext cx="788890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8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1BC66F-BAB0-331E-0EB0-3FB9E6654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08351"/>
            <a:ext cx="8794275" cy="379631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рабочих программ воспитания;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патриотизм и гражданственность;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системная профориентационная работа;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волонтерство;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специализированные профессионально </a:t>
            </a: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ориентированные </a:t>
            </a: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классы;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конкурсе социальных проектов;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реализация модели инклюзивного образования;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массовых физкультурно-спортивных мероприятий;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разработка муниципальной модели психологической службы;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безнадзорности и правонарушений;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организованный отдых</a:t>
            </a:r>
            <a:endParaRPr lang="ru-RU" sz="2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65E1A47-2A68-D9FA-F1CC-4F20FDFE2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5" y="73830"/>
            <a:ext cx="1772494" cy="12403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270DA3-CC59-3030-EEA4-5A0670DB8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92" y="245533"/>
            <a:ext cx="788890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2C4D405-075A-2BA3-2B49-6E7448814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32" y="74259"/>
            <a:ext cx="7888908" cy="7559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65E1A47-2A68-D9FA-F1CC-4F20FDFE2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5" y="159798"/>
            <a:ext cx="1805521" cy="12307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613" y="678930"/>
            <a:ext cx="3146164" cy="21764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777" y="928888"/>
            <a:ext cx="3019224" cy="1956986"/>
          </a:xfrm>
          <a:prstGeom prst="rect">
            <a:avLst/>
          </a:prstGeom>
        </p:spPr>
      </p:pic>
      <p:pic>
        <p:nvPicPr>
          <p:cNvPr id="11" name="Рисунок 10" descr="C:\Users\UshkevichGV\Desktop\ФОТО, ВИДЕО материалы\ФОТО ПДД ППБ\ФОТО по ПДД и ППБ\ШОБ\работа жюри на 2 этапе\IMG_608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81" y="4618670"/>
            <a:ext cx="2635588" cy="200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83" y="2868052"/>
            <a:ext cx="2938965" cy="17506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81" y="2984533"/>
            <a:ext cx="2625981" cy="178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7" y="2074333"/>
            <a:ext cx="2603157" cy="1779126"/>
          </a:xfrm>
          <a:prstGeom prst="rect">
            <a:avLst/>
          </a:prstGeom>
        </p:spPr>
      </p:pic>
      <p:pic>
        <p:nvPicPr>
          <p:cNvPr id="16" name="Рисунок 15" descr="IMG_577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1" y="4631331"/>
            <a:ext cx="2938965" cy="181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D:\Мои документы\Панфилова\ОДАРЕНКА\Интеллект\ИНТЕЛЛЕКТ фото\финал Пирамида\IMG_258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09487"/>
            <a:ext cx="2641870" cy="1810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389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65E1A47-2A68-D9FA-F1CC-4F20FDFE2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7" y="196905"/>
            <a:ext cx="1740023" cy="125903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508" y="1970735"/>
            <a:ext cx="8641492" cy="4351338"/>
          </a:xfrm>
        </p:spPr>
        <p:txBody>
          <a:bodyPr/>
          <a:lstStyle/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городской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Чемпионат рабочих профессий «Умные игры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»;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конкурс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«Я б в рабочие пошёл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!»;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игра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рамках муниципальной программы «Молодежь муниципального образования город Норильск в 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XXI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веке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»;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- конкурс «Наш навигатор –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профориентатор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»;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- фестиваль «Профессии родного города».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- краевая акция «Выбор профессии – выбор будущего»;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- Краевой единый день профориентации;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- 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VI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региональный чемпионат мастерства «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Абилимпикс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»; 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краевое добровольческое </a:t>
            </a: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профориентационное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движение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«Твои горизонты»;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декадник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«Мир профессий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»;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межрегиональный 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online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-фестиваль «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ПрофYESиЯ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: ориентиры молодым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2C4D405-075A-2BA3-2B49-6E7448814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00" y="240495"/>
            <a:ext cx="788890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8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:\Users\UshkevichGV\Desktop\ЦВР.  Занятия по шахматам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29" y="4716013"/>
            <a:ext cx="2997653" cy="207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65E1A47-2A68-D9FA-F1CC-4F20FDFE2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161" y="44097"/>
            <a:ext cx="1968106" cy="14396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2C4D405-075A-2BA3-2B49-6E7448814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18" y="57428"/>
            <a:ext cx="7888908" cy="755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" y="2140357"/>
            <a:ext cx="1519805" cy="228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65" y="2995016"/>
            <a:ext cx="2452131" cy="1859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17" y="2953302"/>
            <a:ext cx="2160727" cy="1596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48" y="484709"/>
            <a:ext cx="1923678" cy="2564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58" y="4949874"/>
            <a:ext cx="2830697" cy="17692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86" y="997607"/>
            <a:ext cx="2684611" cy="19327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44" y="3093608"/>
            <a:ext cx="2603157" cy="1737851"/>
          </a:xfrm>
          <a:prstGeom prst="rect">
            <a:avLst/>
          </a:prstGeom>
        </p:spPr>
      </p:pic>
      <p:pic>
        <p:nvPicPr>
          <p:cNvPr id="14" name="Picture 14" descr="C:\Users\Татьяна\Desktop\фска отчет по мини футболу\WhatsApp Image 2022-01-11 at 16.47.22 (1).jpe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6" t="38255" r="20390" b="9245"/>
          <a:stretch>
            <a:fillRect/>
          </a:stretch>
        </p:blipFill>
        <p:spPr bwMode="auto">
          <a:xfrm>
            <a:off x="4208628" y="1240244"/>
            <a:ext cx="2687736" cy="164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31" y="4949874"/>
            <a:ext cx="2569627" cy="180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87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0" b="-1"/>
          <a:stretch/>
        </p:blipFill>
        <p:spPr bwMode="auto">
          <a:xfrm>
            <a:off x="2416955" y="1566334"/>
            <a:ext cx="5490890" cy="31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D31193-C01E-2AEB-E9A0-3720E539C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969933"/>
            <a:ext cx="7372350" cy="1323774"/>
          </a:xfrm>
        </p:spPr>
        <p:txBody>
          <a:bodyPr/>
          <a:lstStyle/>
          <a:p>
            <a:pPr marL="0" marR="0" lvl="0" indent="45021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Традиции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инновации</a:t>
            </a:r>
          </a:p>
          <a:p>
            <a:pPr marL="0" marR="0" lvl="0" indent="45021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едагогических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работников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5341256-0ADF-9DDE-1005-560AE448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713" y="31041"/>
            <a:ext cx="2077289" cy="15003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AE1EACE-A648-CE3B-AB34-00DEFBA89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66" y="313046"/>
            <a:ext cx="788890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52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65E1A47-2A68-D9FA-F1CC-4F20FDFE2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71"/>
            <a:ext cx="1834301" cy="128693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996" y="1278466"/>
            <a:ext cx="8880388" cy="4125403"/>
          </a:xfrm>
        </p:spPr>
        <p:txBody>
          <a:bodyPr/>
          <a:lstStyle/>
          <a:p>
            <a:pPr marL="514350" indent="-34290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очный краевой профессиональный конкурс 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лучших педагогических работников сферы дополнительного образования Красноярского края «Сердце отдаю детям-2022» 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(«Центр 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внешкольной работы», «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детского творчества», «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детско-юношеского туризма и экскурсий», «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Социально-образовательный центр»);</a:t>
            </a:r>
          </a:p>
          <a:p>
            <a:pPr marL="514350" indent="-34290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конкурс 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нравственный подвиг учителя-2022» 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(СШ № 6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религиозного образования и </a:t>
            </a:r>
            <a:r>
              <a:rPr lang="ru-RU" sz="19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катехизации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Норильской 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епархии г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Норильска);</a:t>
            </a:r>
            <a:endParaRPr lang="ru-RU" sz="19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34290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педагогический конкурс 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«Серафимовский учитель – 2021-2022» 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(СШ 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 Гимназия № 4); </a:t>
            </a:r>
            <a:endParaRPr lang="ru-RU" sz="19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34290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присуждение премий лучшим учителям за достижения в педагогической деятельности 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(Гимназия 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1);</a:t>
            </a:r>
            <a:r>
              <a:rPr lang="ru-RU" sz="19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endParaRPr lang="ru-RU" sz="19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34290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года – 2022» 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(Гимназия 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1, 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СШ 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13, 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41, Лицей № 3);</a:t>
            </a:r>
            <a:endParaRPr lang="ru-RU" sz="19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34290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«Учитель-дефектолог России»</a:t>
            </a:r>
            <a:r>
              <a:rPr lang="ru-RU" sz="19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ДС 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36 «Полянка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»);</a:t>
            </a:r>
            <a:endParaRPr lang="ru-RU" sz="19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34290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«Творческая весна» (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 </a:t>
            </a:r>
            <a:r>
              <a:rPr lang="ru-RU" sz="1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«Новый стиль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</a:t>
            </a:r>
            <a:endParaRPr lang="ru-RU" sz="19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AE1EACE-A648-CE3B-AB34-00DEFBA89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61" y="175700"/>
            <a:ext cx="788890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60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D7BE98-685E-9189-014F-06A3B0C10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77225" cy="435133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участие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профессиональных конкурсах;</a:t>
            </a:r>
          </a:p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непрерывного образования;</a:t>
            </a:r>
          </a:p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индивидуальные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маршруты;</a:t>
            </a:r>
          </a:p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проект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«Региональный методический актив»;</a:t>
            </a:r>
          </a:p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 по устранению кадрового дефицита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4CB5F7-9F03-1576-4E22-3AF89A377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33"/>
            <a:ext cx="1966977" cy="1198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493F3EC-D40E-545C-A8F7-AAD8A3A69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0" y="194734"/>
            <a:ext cx="788890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183505D-2970-7BFF-AC36-ED25CE06E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43" y="1507524"/>
            <a:ext cx="7035114" cy="4643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27F8862-0711-73EF-ED80-EB575233FEBE}"/>
              </a:ext>
            </a:extLst>
          </p:cNvPr>
          <p:cNvSpPr txBox="1"/>
          <p:nvPr/>
        </p:nvSpPr>
        <p:spPr>
          <a:xfrm>
            <a:off x="245533" y="177800"/>
            <a:ext cx="8814929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МУ «Управление общего и дошкольного образования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Администрации города Норильска»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indent="450215" algn="ctr"/>
            <a:endParaRPr lang="ru-RU" b="1" dirty="0">
              <a:solidFill>
                <a:srgbClr val="4F81BD">
                  <a:lumMod val="50000"/>
                </a:srgbClr>
              </a:solidFill>
              <a:latin typeface="Calibri" pitchFamily="34" charset="0"/>
              <a:ea typeface="+mj-ea"/>
              <a:cs typeface="+mj-cs"/>
            </a:endParaRPr>
          </a:p>
          <a:p>
            <a:pPr indent="450215" algn="ctr"/>
            <a:endParaRPr lang="ru-RU" sz="5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ctr"/>
            <a:endParaRPr lang="ru-RU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ctr"/>
            <a:endParaRPr lang="ru-RU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ctr"/>
            <a:endParaRPr lang="ru-RU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ctr"/>
            <a:endParaRPr lang="ru-RU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ctr"/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Традиции </a:t>
            </a:r>
            <a: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инновации</a:t>
            </a:r>
          </a:p>
          <a:p>
            <a:pPr indent="450215" algn="ctr"/>
            <a: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дошкольного  </a:t>
            </a:r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образования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r"/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1B4218A-DE44-F6BA-3943-09D5A8193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840"/>
            <a:ext cx="1882066" cy="137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1558D-2878-CBF1-39B8-376476D5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49" y="1271587"/>
            <a:ext cx="7886700" cy="132556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СТРАТЕГИЧЕСКАЯ ЦЕЛЬ ОТРАСЛИ «ОБРАЗОВАНИЕ»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41E476-DDE7-0017-EB9E-988FDE19C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71" y="2597150"/>
            <a:ext cx="86868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развития системы образования в интересах формирования социально активной, гармонично развитой, творческой личности, на основе духовно-нравственных ценностей народов Российской Федерации, исторических и национально-культурных традиций в соответствии с особенностями и возможностями региона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38A54C1-379D-9A04-5D9C-40C967C55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5" y="61944"/>
            <a:ext cx="1902117" cy="13689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78E1C7E-F901-B22C-10F1-07C2A5515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23" y="230821"/>
            <a:ext cx="788890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6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4E9AEE-F6A1-9350-ADFE-6E88C2DD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118" y="1095348"/>
            <a:ext cx="7372349" cy="1103284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1. Создать условия для достижения новых образовательных результатов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F38FA0-62BA-7815-85BA-B7746B5E2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3" y="2101850"/>
            <a:ext cx="8661400" cy="4351338"/>
          </a:xfrm>
        </p:spPr>
        <p:txBody>
          <a:bodyPr/>
          <a:lstStyle/>
          <a:p>
            <a:pPr marL="742950" marR="0" lvl="1" indent="-285750" algn="just" defTabSz="685800" rtl="0" eaLnBrk="0" fontAlgn="base" latinLnBrk="0" hangingPunct="0">
              <a:lnSpc>
                <a:spcPct val="107000"/>
              </a:lnSpc>
              <a:spcBef>
                <a:spcPts val="375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муниципальной системы оценки качества образования.</a:t>
            </a:r>
          </a:p>
          <a:p>
            <a:pPr marL="742950" marR="0" lvl="1" indent="-285750" algn="just" defTabSz="685800" rtl="0" eaLnBrk="0" fontAlgn="base" latinLnBrk="0" hangingPunct="0">
              <a:lnSpc>
                <a:spcPct val="107000"/>
              </a:lnSpc>
              <a:spcBef>
                <a:spcPts val="375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системы сотрудничества учреждений города Норильска для оказания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-консультативной помощи семьям, воспитывающим детей с ОВЗ. </a:t>
            </a:r>
          </a:p>
          <a:p>
            <a:pPr marL="742950" marR="0" lvl="1" indent="-285750" algn="just" defTabSz="685800" rtl="0" eaLnBrk="0" fontAlgn="base" latinLnBrk="0" hangingPunct="0">
              <a:lnSpc>
                <a:spcPct val="107000"/>
              </a:lnSpc>
              <a:spcBef>
                <a:spcPts val="375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модели психологической службы муниципальной системы образования. </a:t>
            </a:r>
          </a:p>
          <a:p>
            <a:pPr marL="742950" marR="0" lvl="1" indent="-285750" algn="just" defTabSz="685800" rtl="0" eaLnBrk="0" fontAlgn="base" latinLnBrk="0" hangingPunct="0">
              <a:lnSpc>
                <a:spcPct val="107000"/>
              </a:lnSpc>
              <a:spcBef>
                <a:spcPts val="375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системных изменений в практике создания цифровой образовательной среды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31E4893-C74E-3BB0-2152-A4D508A5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92" y="153475"/>
            <a:ext cx="7888908" cy="7559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87AEFBA-6FDB-171B-88EA-DB494E96A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53"/>
            <a:ext cx="1902117" cy="139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2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63D254-2DC2-3492-113C-FCA85235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68" y="659397"/>
            <a:ext cx="7476066" cy="1093204"/>
          </a:xfrm>
        </p:spPr>
        <p:txBody>
          <a:bodyPr/>
          <a:lstStyle/>
          <a:p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2. Обеспечить качество и доступность дошкольного образования: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AAD482-4919-5C17-5622-92465D42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2073275"/>
            <a:ext cx="8162925" cy="4351338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647700" algn="l"/>
              </a:tabLst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Создание равных условий в МБ(А)ДОУ для развития детей в возрасте до 3-х лет.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647700" algn="l"/>
              </a:tabLst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Обеспечение доступности качественного образования детям с особыми образовательными потребностями, в том числе для одаренных детей в различных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областях.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647700" algn="l"/>
              </a:tabLst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Обеспечение реализации программ воспитания.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647700" algn="l"/>
              </a:tabLst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Совершенствование и модернизация образовательной среды, инфраструктуры МБ(А)ДОУ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BE758B4-1A9E-8C19-F863-CE5B67058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810" y="0"/>
            <a:ext cx="1902117" cy="15070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293AAEB-4F2D-F471-CA29-16D1CE687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49" y="0"/>
            <a:ext cx="788890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31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5D21C3-11BC-8BDE-5AD7-E299A3DE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208" y="1034680"/>
            <a:ext cx="6823032" cy="1325563"/>
          </a:xfrm>
        </p:spPr>
        <p:txBody>
          <a:bodyPr/>
          <a:lstStyle/>
          <a:p>
            <a:r>
              <a:rPr lang="ru-RU" sz="3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3. Обеспечить повышение качества </a:t>
            </a:r>
            <a:r>
              <a:rPr lang="ru-RU" sz="3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/>
            </a:r>
            <a:br>
              <a:rPr lang="ru-RU" sz="3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</a:br>
            <a:r>
              <a:rPr lang="ru-RU" sz="3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общего </a:t>
            </a:r>
            <a:r>
              <a:rPr lang="ru-RU" sz="3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образования:</a:t>
            </a:r>
            <a:endParaRPr lang="ru-RU" sz="3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AEB7FD-C13F-9137-ED15-88F7F8CE1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91" y="2282825"/>
            <a:ext cx="8591549" cy="3821642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анализа сопоставимых данных об индивидуальных достижениях обучающихся.</a:t>
            </a: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Соблюдение объективности при проведении процедур мониторинга и оценки индивидуальных достижений учащихся.</a:t>
            </a: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3.Совершенствование внутренней системы оценки качества образования. </a:t>
            </a: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Выстраивание системы поддержки школ с низкими результатами обучения.</a:t>
            </a: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Выявление и трансляция эффективного опыта по формированию функциональной грамотности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F2D9E27-A87E-B4BA-BB0F-EA05A9925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950" y="0"/>
            <a:ext cx="1902117" cy="15070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9D36560-FC68-06EF-7D69-7FC514F0E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84" y="64134"/>
            <a:ext cx="788890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30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43B797-B500-68BA-0C0E-EBAF75A7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925" y="770119"/>
            <a:ext cx="7288742" cy="1134882"/>
          </a:xfrm>
        </p:spPr>
        <p:txBody>
          <a:bodyPr/>
          <a:lstStyle/>
          <a:p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4. Организовать управление системой воспитания: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3E3D9E-69CE-4FEF-606C-7EAAE7376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78075"/>
            <a:ext cx="8829675" cy="4351338"/>
          </a:xfrm>
        </p:spPr>
        <p:txBody>
          <a:bodyPr/>
          <a:lstStyle/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долгосрочного воспитательного проекта «Город – имя которого Детство».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эффективного взаимодействия с семьей по вопросам воспитания.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Обновление деятельности сетевого методического объединения заместителей директоров по воспитательной работе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536744C-D1E4-A66C-5CFA-BD4CABD29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5231"/>
            <a:ext cx="1889211" cy="14497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D64D7E8-7AC0-3608-9AC0-3A13BFDB6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92" y="105727"/>
            <a:ext cx="788890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70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F20770-7052-FB4F-FF02-54E7F2BF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16" y="1457998"/>
            <a:ext cx="7734301" cy="1180219"/>
          </a:xfrm>
        </p:spPr>
        <p:txBody>
          <a:bodyPr/>
          <a:lstStyle/>
          <a:p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5. Укреплять потенциал 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педагогических 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кадров: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BB3E3B-52D1-E959-D79E-BF9AA57B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2638217"/>
            <a:ext cx="8782050" cy="3780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непрерывного профессионального развития педагогических работников.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Совершенствование системы дополнительного профессионального образования.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Обеспечение эффективного управления профессиональным развитием.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Развитие профессионального потенциала управленческих кадров. Совершенствование формы работы с резервом руководящих кадров.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Обеспечение реализации муниципальной программы «Приглашение специалистов….»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05B1F1F-4569-77A7-7F9C-50DDB23FD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83"/>
            <a:ext cx="1902117" cy="13483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6F755D1-8F16-7222-3D6B-48E6BD837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492" y="240082"/>
            <a:ext cx="788890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67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970C0B-0146-E077-6662-8CBD4EFA6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82340"/>
            <a:ext cx="7886700" cy="1325563"/>
          </a:xfrm>
        </p:spPr>
        <p:txBody>
          <a:bodyPr/>
          <a:lstStyle/>
          <a:p>
            <a:pPr algn="just"/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6. Развивать сеть образовательных учреждений согласно стратегии развития города Норильска:                                       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318828-088A-AD88-7348-F63141B2D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19" y="2994934"/>
            <a:ext cx="7886700" cy="2953105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Повышение доступности и качества образовательных услуг посредством создания новых образовательных учреждений.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Совершенствование проведения независимой оценки качества образовательной деятельности.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Развитие единой информационной среды.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Выявление лучших практик образовательных учреждений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C99AF33-9B65-D0D8-35D3-71320CECD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809" y="0"/>
            <a:ext cx="1902117" cy="13760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A9CBE9B-5C92-0A46-39C1-AE43ABB0E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792" y="139339"/>
            <a:ext cx="788890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15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B43DBD-16EA-6B41-0E32-49C11E07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417484"/>
            <a:ext cx="7886700" cy="1325563"/>
          </a:xfrm>
        </p:spPr>
        <p:txBody>
          <a:bodyPr/>
          <a:lstStyle/>
          <a:p>
            <a:pPr algn="just"/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7.    Обеспечить выполнение показателей и результатов НП «Образование»: 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B47E3F-75B7-6CEB-1BF5-BC52F226A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3316326"/>
            <a:ext cx="8782050" cy="304008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Реализация региональных проектов:</a:t>
            </a:r>
          </a:p>
          <a:p>
            <a:pPr algn="just">
              <a:buFontTx/>
              <a:buChar char="-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«Современная школа»; </a:t>
            </a:r>
          </a:p>
          <a:p>
            <a:pPr algn="just">
              <a:buFontTx/>
              <a:buChar char="-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«Успех каждого ребенка»; </a:t>
            </a:r>
          </a:p>
          <a:p>
            <a:pPr algn="just">
              <a:buFontTx/>
              <a:buChar char="-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«Цифровая образовательная среда»;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/>
              </a:rPr>
              <a:t> </a:t>
            </a:r>
          </a:p>
          <a:p>
            <a:pPr algn="just">
              <a:buFontTx/>
              <a:buChar char="-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/>
              </a:rPr>
              <a:t>«Патриотическое воспитание граждан Российской Федерации»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2D87384-CA5D-B05E-A1B9-18FAB22A8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02"/>
            <a:ext cx="1740023" cy="12912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D09A158-6DAE-529C-805E-597CF14C3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792" y="82302"/>
            <a:ext cx="788890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40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8C9B85-7CD3-1C87-CFC8-747FF4592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Спасибо за внимание!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Успешного учебного года!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+mj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50A634B-30C8-A9E7-7F7B-8516CD921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68624" cy="13138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C84D968-FBE5-00F4-5277-6A71A14A9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92" y="221942"/>
            <a:ext cx="788890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82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CDDF2EA-0E6C-7420-55B2-C085F24B45DF}"/>
              </a:ext>
            </a:extLst>
          </p:cNvPr>
          <p:cNvSpPr txBox="1"/>
          <p:nvPr/>
        </p:nvSpPr>
        <p:spPr>
          <a:xfrm>
            <a:off x="209549" y="2418487"/>
            <a:ext cx="88520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обеспеченность МБ(А)ДОУ детей от 3 до 7 лет – 100 %;</a:t>
            </a:r>
          </a:p>
          <a:p>
            <a:pPr algn="just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организация присмотра и ухода до 1,5 лет – 18 МБ(А)ДОУ;</a:t>
            </a:r>
          </a:p>
          <a:p>
            <a:pPr algn="just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условия для детей с ОВЗ – 37 МБ(А)ДОУ ;</a:t>
            </a:r>
          </a:p>
          <a:p>
            <a:pPr marL="457200" indent="-457200" algn="just">
              <a:buFontTx/>
              <a:buChar char="-"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консультационных пунктов;</a:t>
            </a:r>
          </a:p>
          <a:p>
            <a:pPr marL="457200" indent="-457200" algn="just">
              <a:buFontTx/>
              <a:buChar char="-"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41,5 % занято дополнительным образованием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5EFDE25-05CD-0D57-36FC-B1E96DA07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34"/>
            <a:ext cx="1899821" cy="1433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3B2A4081-8820-3A46-5760-EB3DEF5DEE8F}"/>
              </a:ext>
            </a:extLst>
          </p:cNvPr>
          <p:cNvSpPr txBox="1">
            <a:spLocks/>
          </p:cNvSpPr>
          <p:nvPr/>
        </p:nvSpPr>
        <p:spPr bwMode="auto">
          <a:xfrm>
            <a:off x="831849" y="304800"/>
            <a:ext cx="7886700" cy="5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sz="2000" b="1" dirty="0">
                <a:solidFill>
                  <a:srgbClr val="244E93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244E93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rgbClr val="244E93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244E93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rgbClr val="244E93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244E93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rgbClr val="244E93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244E93"/>
                </a:solidFill>
                <a:latin typeface="Calibri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МУ «Управление общего и дошкольного образования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Администрации города Норильска»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b="1" dirty="0">
                <a:solidFill>
                  <a:srgbClr val="244E93"/>
                </a:solidFill>
                <a:latin typeface="Calibri" pitchFamily="34" charset="0"/>
              </a:rPr>
              <a:t/>
            </a:r>
            <a:br>
              <a:rPr lang="ru-RU" b="1" dirty="0">
                <a:solidFill>
                  <a:srgbClr val="244E93"/>
                </a:solidFill>
                <a:latin typeface="Calibri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1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AB0A5A-11BA-A6A6-C8C0-F7ECA76EF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141" y="1511373"/>
            <a:ext cx="8541717" cy="47752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реализация рабочей программы воспитания;</a:t>
            </a:r>
          </a:p>
          <a:p>
            <a:pPr algn="just">
              <a:lnSpc>
                <a:spcPct val="100000"/>
              </a:lnSpc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дополнительное образование: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фестивали «Две звезды», «Театральная весна», «Солнышко в ладошках», интеллектуальные игры, шашечный турнир, спартакиады;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экспериментальная деятельность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AFDCA49-85E7-19A6-26B8-0FAE19EB8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7" y="78689"/>
            <a:ext cx="1807677" cy="13083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A5688C-617E-9B41-3384-F49B76A98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35" y="0"/>
            <a:ext cx="7888908" cy="7559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72FF192-62AB-5AAF-C893-5A9BBD4FA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4373762"/>
            <a:ext cx="3002693" cy="23959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42A4F72-30D3-31CA-4FF8-21D7AD016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157" y="4373762"/>
            <a:ext cx="3044575" cy="23620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8177" r="11598" b="11822"/>
          <a:stretch/>
        </p:blipFill>
        <p:spPr bwMode="auto">
          <a:xfrm>
            <a:off x="3070699" y="4479548"/>
            <a:ext cx="2945458" cy="215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l="5772" t="7127" r="38589" b="9065"/>
          <a:stretch/>
        </p:blipFill>
        <p:spPr bwMode="auto">
          <a:xfrm>
            <a:off x="1913467" y="1626792"/>
            <a:ext cx="5564153" cy="3351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C8B1027-5841-88AB-8C23-BA5F3607C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61" y="0"/>
            <a:ext cx="7888908" cy="7177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67DE293-D927-3DEA-1C84-33CBCC33D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950" y="67633"/>
            <a:ext cx="1946417" cy="13887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D914AC2-4CD0-05A5-1C34-1538D81F9D54}"/>
              </a:ext>
            </a:extLst>
          </p:cNvPr>
          <p:cNvSpPr txBox="1"/>
          <p:nvPr/>
        </p:nvSpPr>
        <p:spPr>
          <a:xfrm>
            <a:off x="909595" y="4978399"/>
            <a:ext cx="73728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Традиции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инновации</a:t>
            </a:r>
          </a:p>
          <a:p>
            <a:pPr marL="0" marR="0" lvl="0" indent="45021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6550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248EB2-785A-51C1-A602-EC4A163FEA93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ГИА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Основное общее образование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95% успешно прошли ГИА 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(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2021 г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. – 90,5%);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- 181 чел. не прошел;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- качество результатов по русскому языку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64,51% 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(2021 г. -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51,79%);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- качество результатов по математике –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55,14%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(2021 г. – 49,69%);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"/>
                <a:cs typeface="Times New Roman"/>
              </a:rPr>
              <a:t>- 103 аттестата особого образца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3C480D5-8BC4-DBF7-290A-6D4C519D4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7666"/>
            <a:ext cx="1890944" cy="13491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A63BAE2-E399-4653-8A15-D31462338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61" y="0"/>
            <a:ext cx="788890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CA31FB-F803-336A-A4AF-566A58059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81" y="179847"/>
            <a:ext cx="7888908" cy="7559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C874837-365B-01DD-6362-920059E8A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4" y="0"/>
            <a:ext cx="1883581" cy="12783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783FF9-17A1-5468-7813-266574149407}"/>
              </a:ext>
            </a:extLst>
          </p:cNvPr>
          <p:cNvSpPr txBox="1"/>
          <p:nvPr/>
        </p:nvSpPr>
        <p:spPr>
          <a:xfrm>
            <a:off x="420130" y="755970"/>
            <a:ext cx="8377955" cy="5827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ГИА </a:t>
            </a:r>
          </a:p>
          <a:p>
            <a:pPr marL="0" marR="0" lvl="0" indent="0" algn="ctr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Среднее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общее образование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97,4% успешно прошли ГИА (2021г. – 90,5%);</a:t>
            </a:r>
          </a:p>
          <a:p>
            <a:pPr marL="171450" marR="0" lvl="0" indent="449580" algn="just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180 выпускников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"/>
                <a:cs typeface="Times New Roman"/>
              </a:rPr>
              <a:t>получили 80 и выше баллов по русскому языку; </a:t>
            </a:r>
          </a:p>
          <a:p>
            <a:pPr marL="171450" marR="0" lvl="0" indent="449580" algn="just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"/>
                <a:cs typeface="Times New Roman"/>
              </a:rPr>
              <a:t>самый высокий средний балл по русскому языку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"/>
                <a:cs typeface="Times New Roman"/>
              </a:rPr>
              <a:t>–79</a:t>
            </a:r>
          </a:p>
          <a:p>
            <a:pPr marL="171450" marR="0" lvl="0" algn="just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"/>
                <a:cs typeface="Times New Roman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"/>
                <a:cs typeface="Times New Roman"/>
              </a:rPr>
              <a:t>2021 г. – 83,1);</a:t>
            </a:r>
          </a:p>
          <a:p>
            <a:pPr marL="171450" marR="0" lvl="0" indent="449580" algn="just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"/>
                <a:cs typeface="Times New Roman"/>
              </a:rPr>
              <a:t>самый высокий средний балл по профильной математике –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69,0 </a:t>
            </a:r>
          </a:p>
          <a:p>
            <a:pPr marL="171450" marR="0" lvl="0" indent="0" algn="just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(2021 г. – 69,0);</a:t>
            </a:r>
          </a:p>
          <a:p>
            <a:pPr marL="171450" marR="0" lvl="0" indent="0" algn="just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- 14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"/>
                <a:cs typeface="Times New Roman"/>
              </a:rPr>
              <a:t>выпускников получили 80 и более баллов по профильн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Arial"/>
                <a:cs typeface="Times New Roman"/>
              </a:rPr>
              <a:t>ой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"/>
                <a:cs typeface="Times New Roman"/>
              </a:rPr>
              <a:t>математике;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/>
              <a:cs typeface="Times New Roman"/>
            </a:endParaRPr>
          </a:p>
          <a:p>
            <a:pPr marL="171450" lvl="0" indent="450215" algn="just" defTabSz="685800" eaLnBrk="0" hangingPunct="0">
              <a:spcBef>
                <a:spcPts val="75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Times New Roman"/>
              </a:rPr>
              <a:t>8 выпускников – 100 баллов: 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 чел.: история - МБОУ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Times New Roman"/>
              </a:rPr>
              <a:t>«Гимназия № 11», 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</a:rPr>
              <a:t>3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+mn-cs"/>
              </a:rPr>
              <a:t> чел.: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Times New Roman"/>
              </a:rPr>
              <a:t>русский язык 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+mn-cs"/>
              </a:rPr>
              <a:t>МБОУ «СШ № 1», МБОУ «Гимназия № 5», МБОУ «Гимназия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+mn-cs"/>
              </a:rPr>
              <a:t>№ 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+mn-cs"/>
              </a:rPr>
              <a:t>»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Times New Roman"/>
              </a:rPr>
              <a:t>), 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</a:rPr>
              <a:t>2 чел.: 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литература 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+mn-cs"/>
              </a:rPr>
              <a:t>МБОУ «СШ №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+mn-cs"/>
              </a:rPr>
              <a:t>23, 37»)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Times New Roman"/>
              </a:rPr>
              <a:t>,</a:t>
            </a: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br>
              <a:rPr lang="ru-RU" sz="20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</a:rPr>
              <a:t>2 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</a:rPr>
              <a:t>чел.: информатика - МБОУ «СШ № 1», МБОУ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+mn-cs"/>
              </a:rPr>
              <a:t>«Гимназия № 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+mn-cs"/>
              </a:rPr>
              <a:t>»;</a:t>
            </a:r>
          </a:p>
          <a:p>
            <a:pPr marL="171450" lvl="0" indent="450215" algn="just" defTabSz="685800" eaLnBrk="0" hangingPunct="0">
              <a:spcBef>
                <a:spcPts val="75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imes New Roman"/>
                <a:cs typeface="+mn-cs"/>
              </a:rPr>
              <a:t>88 выпускников – медаль «За особые успехи в учении» </a:t>
            </a:r>
          </a:p>
        </p:txBody>
      </p:sp>
    </p:spTree>
    <p:extLst>
      <p:ext uri="{BB962C8B-B14F-4D97-AF65-F5344CB8AC3E}">
        <p14:creationId xmlns:p14="http://schemas.microsoft.com/office/powerpoint/2010/main" val="11962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5A81834-AA92-B043-E6BC-5A0597AE3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12"/>
            <a:ext cx="1882066" cy="13272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943A165-3388-6563-FA16-B346912F9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80" y="207986"/>
            <a:ext cx="7888908" cy="75597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75161F15-4C70-D3C3-80C9-972BC3814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659505"/>
              </p:ext>
            </p:extLst>
          </p:nvPr>
        </p:nvGraphicFramePr>
        <p:xfrm>
          <a:off x="221942" y="2362093"/>
          <a:ext cx="8780015" cy="1272379"/>
        </p:xfrm>
        <a:graphic>
          <a:graphicData uri="http://schemas.openxmlformats.org/drawingml/2006/table">
            <a:tbl>
              <a:tblPr firstRow="1" firstCol="1" bandRow="1"/>
              <a:tblGrid>
                <a:gridCol w="1732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70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7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00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329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79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Уровень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Повышенный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Базовый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Пониженный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Недостаточный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Норильск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46,53%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50,29%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2,85%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0,34%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Красноярский край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17,29%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55,98%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19,30%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7,44%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AF101379-8341-4DBA-A77E-3E705F590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39600"/>
              </p:ext>
            </p:extLst>
          </p:nvPr>
        </p:nvGraphicFramePr>
        <p:xfrm>
          <a:off x="204186" y="4980873"/>
          <a:ext cx="8771138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17755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2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04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00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530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Уровень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Повышенный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Базовый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Пониженный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Недостаточный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Норильск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6,89%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23,05%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+mn-cs"/>
                        </a:rPr>
                        <a:t>55,17%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+mn-cs"/>
                        </a:rPr>
                        <a:t>14,90%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Красноярский край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22,67%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34,95%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+mn-cs"/>
                        </a:rPr>
                        <a:t>34,71%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+mn-cs"/>
                        </a:rPr>
                        <a:t>7,67%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03C32CC-76E5-84ED-2288-5D8574DB5F8E}"/>
              </a:ext>
            </a:extLst>
          </p:cNvPr>
          <p:cNvSpPr txBox="1"/>
          <p:nvPr/>
        </p:nvSpPr>
        <p:spPr>
          <a:xfrm>
            <a:off x="106983" y="3562422"/>
            <a:ext cx="8369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КДР</a:t>
            </a:r>
          </a:p>
          <a:p>
            <a:pPr marL="0" marR="0" lvl="0" indent="45021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</a:t>
            </a:r>
            <a:r>
              <a:rPr lang="ru-RU" sz="3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итательская </a:t>
            </a:r>
            <a:r>
              <a:rPr lang="ru-RU" sz="36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грамотность, 6 класс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008340F-A1B7-A1D7-4EC3-BD9D5F29EFE6}"/>
              </a:ext>
            </a:extLst>
          </p:cNvPr>
          <p:cNvSpPr txBox="1"/>
          <p:nvPr/>
        </p:nvSpPr>
        <p:spPr>
          <a:xfrm>
            <a:off x="0" y="963956"/>
            <a:ext cx="8369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КДР</a:t>
            </a:r>
          </a:p>
          <a:p>
            <a:pPr marL="0" marR="0" lvl="0" indent="45021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</a:t>
            </a:r>
            <a:r>
              <a:rPr lang="ru-RU" sz="3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итательская </a:t>
            </a:r>
            <a:r>
              <a:rPr lang="ru-RU" sz="36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грамотность, 4 класс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5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85D674B-7AA9-33C5-D18C-A3F094F2A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670"/>
            <a:ext cx="1890944" cy="13573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0305946-DC74-432D-8F9D-413508F33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80" y="319383"/>
            <a:ext cx="7888908" cy="755970"/>
          </a:xfrm>
          <a:prstGeom prst="rect">
            <a:avLst/>
          </a:prstGeom>
        </p:spPr>
      </p:pic>
      <p:sp>
        <p:nvSpPr>
          <p:cNvPr id="23" name="Rectangle 2">
            <a:extLst>
              <a:ext uri="{FF2B5EF4-FFF2-40B4-BE49-F238E27FC236}">
                <a16:creationId xmlns="" xmlns:a16="http://schemas.microsoft.com/office/drawing/2014/main" id="{BA616969-2A51-B2B8-6EE9-9E22DCC9A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675" y="947930"/>
            <a:ext cx="921067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КДР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м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атематическая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грамотность,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7 класс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="" xmlns:a16="http://schemas.microsoft.com/office/drawing/2014/main" id="{E3600BDB-0694-1053-B677-84D0AC256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704376"/>
              </p:ext>
            </p:extLst>
          </p:nvPr>
        </p:nvGraphicFramePr>
        <p:xfrm>
          <a:off x="224113" y="2225366"/>
          <a:ext cx="8629095" cy="1405030"/>
        </p:xfrm>
        <a:graphic>
          <a:graphicData uri="http://schemas.openxmlformats.org/drawingml/2006/table">
            <a:tbl>
              <a:tblPr firstRow="1" firstCol="1" bandRow="1"/>
              <a:tblGrid>
                <a:gridCol w="2455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8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29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29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Уровни достижений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Ниже базового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Базовый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Повышенный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Норильск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15,91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57,47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26,62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Красноярский край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52,28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40,88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6,84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Rectangle 2">
            <a:extLst>
              <a:ext uri="{FF2B5EF4-FFF2-40B4-BE49-F238E27FC236}">
                <a16:creationId xmlns="" xmlns:a16="http://schemas.microsoft.com/office/drawing/2014/main" id="{41134890-944C-7E9C-76EF-DB98646F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90" y="3617135"/>
            <a:ext cx="86923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КДР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е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стественнонаучная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грамотность,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8</a:t>
            </a:r>
            <a:r>
              <a:rPr kumimoji="0" lang="ru-RU" sz="3600" b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класс</a:t>
            </a: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="" xmlns:a16="http://schemas.microsoft.com/office/drawing/2014/main" id="{EF2ADFBB-5756-F839-0768-7636DB16A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149426"/>
              </p:ext>
            </p:extLst>
          </p:nvPr>
        </p:nvGraphicFramePr>
        <p:xfrm>
          <a:off x="367222" y="5081858"/>
          <a:ext cx="8629095" cy="1424080"/>
        </p:xfrm>
        <a:graphic>
          <a:graphicData uri="http://schemas.openxmlformats.org/drawingml/2006/table">
            <a:tbl>
              <a:tblPr firstRow="1" firstCol="1" bandRow="1"/>
              <a:tblGrid>
                <a:gridCol w="2455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8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29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29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38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Уровни достижений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Ниже базового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Базовый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Повышенный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Норильск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6,82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61,36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31,81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Красноярский край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17,30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64,70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18,00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594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3406</TotalTime>
  <Words>1239</Words>
  <Application>Microsoft Office PowerPoint</Application>
  <PresentationFormat>Экран (4:3)</PresentationFormat>
  <Paragraphs>207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 Unicode MS</vt:lpstr>
      <vt:lpstr>Arial</vt:lpstr>
      <vt:lpstr>Calibri</vt:lpstr>
      <vt:lpstr>Calibri Light</vt:lpstr>
      <vt:lpstr>Times New Roman</vt:lpstr>
      <vt:lpstr>Тема Office</vt:lpstr>
      <vt:lpstr>    МУ «Управление общего и дошкольного образования  Администрации города Норильска»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СТРАТЕГИЧЕСКАЯ ЦЕЛЬ ОТРАСЛИ «ОБРАЗОВАНИЕ»</vt:lpstr>
      <vt:lpstr>1. Создать условия для достижения новых образовательных результатов:</vt:lpstr>
      <vt:lpstr>2. Обеспечить качество и доступность дошкольного образования:</vt:lpstr>
      <vt:lpstr>3. Обеспечить повышение качества  общего образования:</vt:lpstr>
      <vt:lpstr>4. Организовать управление системой воспитания:</vt:lpstr>
      <vt:lpstr>5. Укреплять потенциал педагогических кадров:</vt:lpstr>
      <vt:lpstr>6. Развивать сеть образовательных учреждений согласно стратегии развития города Норильска:                                       </vt:lpstr>
      <vt:lpstr>7.    Обеспечить выполнение показателей и результатов НП «Образование»: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Ирина</dc:creator>
  <cp:lastModifiedBy>Разводовская Людмила Александровна</cp:lastModifiedBy>
  <cp:revision>432</cp:revision>
  <cp:lastPrinted>2021-09-02T09:10:13Z</cp:lastPrinted>
  <dcterms:created xsi:type="dcterms:W3CDTF">2014-11-21T11:00:06Z</dcterms:created>
  <dcterms:modified xsi:type="dcterms:W3CDTF">2022-09-02T02:23:25Z</dcterms:modified>
</cp:coreProperties>
</file>