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5" r:id="rId2"/>
    <p:sldId id="319" r:id="rId3"/>
    <p:sldId id="320" r:id="rId4"/>
    <p:sldId id="316" r:id="rId5"/>
    <p:sldId id="317" r:id="rId6"/>
    <p:sldId id="318" r:id="rId7"/>
    <p:sldId id="261" r:id="rId8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A50021"/>
    <a:srgbClr val="FF6699"/>
    <a:srgbClr val="99CCFF"/>
    <a:srgbClr val="FF3300"/>
    <a:srgbClr val="CCECFF"/>
    <a:srgbClr val="FFCCFF"/>
    <a:srgbClr val="006600"/>
    <a:srgbClr val="D0E2F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50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C53E79F-3B92-4B14-96E4-45FB69B3AB06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CFBBAF6-09D8-4430-9856-C0BD5C138A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8507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36BBC-4271-45C6-AED7-3C876DAD5492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092C0-45ED-45A5-AA7E-1375BBBEC7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60A60-6602-4FE8-A277-615C30FBBEF7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77D9B-60E3-4134-9A0D-9CF621EC2A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406D0-02B5-4013-9282-E5C22536685F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F1455-417C-4420-8A28-86A55BF6EA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D87F9-B879-459D-AC2B-56193E40EB00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243F3-861B-46E3-9BA6-D8E6A7AA30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91A53-955C-493C-8AFB-08A246D1D77E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32B46-DC85-466A-86D0-896187B145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E6FBD-2903-42DD-B239-D4E75F791B9E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BC7B5-C7B2-4217-8868-442F37B8F4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93179-62E9-4000-BC7C-7026AEE72644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4FC6D-5E6F-43D6-8B98-92AB51C608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AEED6-51E8-4D90-95E7-4479AED508E0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276EE-A838-420E-93BA-F8657A63C6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46528-779A-494A-BBC7-0BB828B165B2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9C5F3-8506-4A2E-894C-C24D67CBDE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93267-098B-4F07-BBB3-AD916BEE953B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C7409-159C-4DD1-A481-430ECD30A5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91D75-FB1B-406D-932F-D4BB4E0C5B5E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A96C0-2B16-404E-83B3-E97F4A585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150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98615F-9015-458B-8DA1-8A4EAFC2D1AF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ED3EDB-172A-4E2D-A883-E5C08053BE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21511" name="Рисунок 6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9743" y="97191"/>
            <a:ext cx="7886700" cy="544750"/>
          </a:xfrm>
          <a:effectLst>
            <a:glow rad="101600">
              <a:schemeClr val="bg1">
                <a:alpha val="60000"/>
              </a:schemeClr>
            </a:glow>
          </a:effectLst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ru-RU" sz="2000" b="1" dirty="0" smtClean="0">
                <a:solidFill>
                  <a:srgbClr val="244E93"/>
                </a:solidFill>
                <a:latin typeface="Calibri" pitchFamily="34" charset="0"/>
              </a:rPr>
              <a:t/>
            </a:r>
            <a:br>
              <a:rPr lang="ru-RU" sz="2000" b="1" dirty="0" smtClean="0">
                <a:solidFill>
                  <a:srgbClr val="244E93"/>
                </a:solidFill>
                <a:latin typeface="Calibri" pitchFamily="34" charset="0"/>
              </a:rPr>
            </a:br>
            <a:r>
              <a:rPr lang="ru-RU" sz="2000" b="1" dirty="0" smtClean="0">
                <a:solidFill>
                  <a:srgbClr val="244E93"/>
                </a:solidFill>
                <a:latin typeface="Calibri" pitchFamily="34" charset="0"/>
              </a:rPr>
              <a:t/>
            </a:r>
            <a:br>
              <a:rPr lang="ru-RU" sz="2000" b="1" dirty="0" smtClean="0">
                <a:solidFill>
                  <a:srgbClr val="244E93"/>
                </a:solidFill>
                <a:latin typeface="Calibri" pitchFamily="34" charset="0"/>
              </a:rPr>
            </a:br>
            <a:r>
              <a:rPr lang="ru-RU" sz="2000" b="1" dirty="0" smtClean="0">
                <a:solidFill>
                  <a:srgbClr val="244E93"/>
                </a:solidFill>
                <a:effectLst>
                  <a:glow rad="127000">
                    <a:schemeClr val="accent1">
                      <a:alpha val="55000"/>
                    </a:schemeClr>
                  </a:glow>
                </a:effectLst>
                <a:latin typeface="Calibri" pitchFamily="34" charset="0"/>
              </a:rPr>
              <a:t/>
            </a:r>
            <a:br>
              <a:rPr lang="ru-RU" sz="2000" b="1" dirty="0" smtClean="0">
                <a:solidFill>
                  <a:srgbClr val="244E93"/>
                </a:solidFill>
                <a:effectLst>
                  <a:glow rad="127000">
                    <a:schemeClr val="accent1">
                      <a:alpha val="55000"/>
                    </a:schemeClr>
                  </a:glow>
                </a:effectLst>
                <a:latin typeface="Calibri" pitchFamily="34" charset="0"/>
              </a:rPr>
            </a:br>
            <a:r>
              <a:rPr lang="ru-RU" sz="2000" b="1" dirty="0" smtClean="0">
                <a:solidFill>
                  <a:srgbClr val="244E93"/>
                </a:solidFill>
                <a:effectLst>
                  <a:glow rad="127000">
                    <a:schemeClr val="accent1">
                      <a:alpha val="5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solidFill>
                  <a:srgbClr val="244E93"/>
                </a:solidFill>
                <a:effectLst>
                  <a:glow rad="127000">
                    <a:schemeClr val="accent1">
                      <a:alpha val="5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effectLst>
                  <a:glow rad="88900">
                    <a:schemeClr val="bg1">
                      <a:alpha val="66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МУ «У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effectLst>
                  <a:glow rad="88900">
                    <a:schemeClr val="bg1">
                      <a:alpha val="66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правление общего и дошкольного образования </a:t>
            </a:r>
            <a:br>
              <a:rPr lang="ru-RU" sz="1800" b="1" dirty="0" smtClean="0">
                <a:solidFill>
                  <a:schemeClr val="tx2">
                    <a:lumMod val="50000"/>
                  </a:schemeClr>
                </a:solidFill>
                <a:effectLst>
                  <a:glow rad="88900">
                    <a:schemeClr val="bg1">
                      <a:alpha val="66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effectLst>
                  <a:glow rad="88900">
                    <a:schemeClr val="bg1">
                      <a:alpha val="66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Администрации города Норильска»</a:t>
            </a:r>
            <a:r>
              <a:rPr lang="ru-RU" b="1" dirty="0" smtClean="0">
                <a:solidFill>
                  <a:srgbClr val="244E93"/>
                </a:solidFill>
                <a:latin typeface="Arial Black" panose="020B0A04020102020204" pitchFamily="34" charset="0"/>
              </a:rPr>
              <a:t/>
            </a:r>
            <a:br>
              <a:rPr lang="ru-RU" b="1" dirty="0" smtClean="0">
                <a:solidFill>
                  <a:srgbClr val="244E93"/>
                </a:solidFill>
                <a:latin typeface="Arial Black" panose="020B0A04020102020204" pitchFamily="34" charset="0"/>
              </a:rPr>
            </a:br>
            <a:r>
              <a:rPr lang="ru-RU" b="1" dirty="0" smtClean="0">
                <a:solidFill>
                  <a:srgbClr val="244E93"/>
                </a:solidFill>
                <a:latin typeface="Calibri" pitchFamily="34" charset="0"/>
              </a:rPr>
              <a:t/>
            </a:r>
            <a:br>
              <a:rPr lang="ru-RU" b="1" dirty="0" smtClean="0">
                <a:solidFill>
                  <a:srgbClr val="244E93"/>
                </a:solidFill>
                <a:latin typeface="Calibri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3017" y="1283765"/>
            <a:ext cx="8276454" cy="3320307"/>
          </a:xfrm>
          <a:ln>
            <a:noFill/>
          </a:ln>
        </p:spPr>
        <p:txBody>
          <a:bodyPr/>
          <a:lstStyle/>
          <a:p>
            <a:pPr algn="ctr">
              <a:buNone/>
            </a:pPr>
            <a:endParaRPr lang="ru-RU" sz="5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2000" algn="ctr">
              <a:lnSpc>
                <a:spcPct val="100000"/>
              </a:lnSpc>
              <a:spcAft>
                <a:spcPts val="20"/>
              </a:spcAft>
              <a:buNone/>
            </a:pPr>
            <a:r>
              <a:rPr lang="ru-RU" sz="5400" b="1" dirty="0" smtClean="0">
                <a:solidFill>
                  <a:schemeClr val="tx2">
                    <a:lumMod val="50000"/>
                  </a:schemeClr>
                </a:solidFill>
                <a:effectLst>
                  <a:glow rad="292100">
                    <a:schemeClr val="bg1">
                      <a:alpha val="6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ПРИОРИТЕТНЫЕ</a:t>
            </a:r>
          </a:p>
          <a:p>
            <a:pPr marL="72000" algn="ctr">
              <a:lnSpc>
                <a:spcPct val="100000"/>
              </a:lnSpc>
              <a:spcAft>
                <a:spcPts val="20"/>
              </a:spcAft>
              <a:buNone/>
            </a:pPr>
            <a:endParaRPr lang="ru-RU" sz="100" b="1" dirty="0" smtClean="0">
              <a:solidFill>
                <a:schemeClr val="tx2">
                  <a:lumMod val="50000"/>
                </a:schemeClr>
              </a:solidFill>
              <a:effectLst>
                <a:glow rad="292100">
                  <a:schemeClr val="bg1">
                    <a:alpha val="6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 algn="ctr">
              <a:lnSpc>
                <a:spcPct val="100000"/>
              </a:lnSpc>
              <a:spcAft>
                <a:spcPts val="20"/>
              </a:spcAft>
              <a:buNone/>
            </a:pPr>
            <a:r>
              <a:rPr lang="ru-RU" sz="5400" b="1" dirty="0" smtClean="0">
                <a:solidFill>
                  <a:schemeClr val="tx2">
                    <a:lumMod val="50000"/>
                  </a:schemeClr>
                </a:solidFill>
                <a:effectLst>
                  <a:glow rad="292100">
                    <a:schemeClr val="bg1">
                      <a:alpha val="6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  <a:effectLst>
                  <a:glow rad="292100">
                    <a:schemeClr val="bg1">
                      <a:alpha val="6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НАПРАВЛЕНИЯ РАБОТЫ </a:t>
            </a:r>
          </a:p>
          <a:p>
            <a:pPr marL="72000" algn="ctr">
              <a:lnSpc>
                <a:spcPct val="100000"/>
              </a:lnSpc>
              <a:spcAft>
                <a:spcPts val="20"/>
              </a:spcAft>
              <a:buNone/>
            </a:pP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292100">
                    <a:schemeClr val="bg1">
                      <a:alpha val="6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 2021-2022 учебный год</a:t>
            </a:r>
          </a:p>
          <a:p>
            <a:pPr algn="ctr">
              <a:buNone/>
            </a:pPr>
            <a:endParaRPr lang="ru-RU" sz="54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54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-127000" y="0"/>
            <a:ext cx="1786466" cy="1435276"/>
            <a:chOff x="3712107" y="5340912"/>
            <a:chExt cx="1621819" cy="1216364"/>
          </a:xfrm>
        </p:grpSpPr>
        <p:sp>
          <p:nvSpPr>
            <p:cNvPr id="6" name="Полилиния 5"/>
            <p:cNvSpPr/>
            <p:nvPr/>
          </p:nvSpPr>
          <p:spPr>
            <a:xfrm>
              <a:off x="4174273" y="5418667"/>
              <a:ext cx="685593" cy="762000"/>
            </a:xfrm>
            <a:custGeom>
              <a:avLst/>
              <a:gdLst>
                <a:gd name="connsiteX0" fmla="*/ 127000 w 736600"/>
                <a:gd name="connsiteY0" fmla="*/ 745066 h 762000"/>
                <a:gd name="connsiteX1" fmla="*/ 381000 w 736600"/>
                <a:gd name="connsiteY1" fmla="*/ 736600 h 762000"/>
                <a:gd name="connsiteX2" fmla="*/ 601133 w 736600"/>
                <a:gd name="connsiteY2" fmla="*/ 762000 h 762000"/>
                <a:gd name="connsiteX3" fmla="*/ 736600 w 736600"/>
                <a:gd name="connsiteY3" fmla="*/ 347133 h 762000"/>
                <a:gd name="connsiteX4" fmla="*/ 372533 w 736600"/>
                <a:gd name="connsiteY4" fmla="*/ 0 h 762000"/>
                <a:gd name="connsiteX5" fmla="*/ 0 w 736600"/>
                <a:gd name="connsiteY5" fmla="*/ 355600 h 762000"/>
                <a:gd name="connsiteX6" fmla="*/ 127000 w 736600"/>
                <a:gd name="connsiteY6" fmla="*/ 745066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6600" h="762000">
                  <a:moveTo>
                    <a:pt x="127000" y="745066"/>
                  </a:moveTo>
                  <a:lnTo>
                    <a:pt x="381000" y="736600"/>
                  </a:lnTo>
                  <a:lnTo>
                    <a:pt x="601133" y="762000"/>
                  </a:lnTo>
                  <a:lnTo>
                    <a:pt x="736600" y="347133"/>
                  </a:lnTo>
                  <a:lnTo>
                    <a:pt x="372533" y="0"/>
                  </a:lnTo>
                  <a:lnTo>
                    <a:pt x="0" y="355600"/>
                  </a:lnTo>
                  <a:lnTo>
                    <a:pt x="127000" y="745066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2107" y="5340912"/>
              <a:ext cx="1621819" cy="121636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775" y="417775"/>
            <a:ext cx="8927494" cy="873125"/>
          </a:xfrm>
        </p:spPr>
        <p:txBody>
          <a:bodyPr rtlCol="0"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3400" b="1" dirty="0">
                <a:solidFill>
                  <a:schemeClr val="tx2">
                    <a:lumMod val="50000"/>
                  </a:schemeClr>
                </a:solidFill>
                <a:effectLst>
                  <a:glow rad="292100">
                    <a:schemeClr val="bg1">
                      <a:alpha val="73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ГЛАВНАЯ СТРАТЕГИЧЕСКАЯ ЦЕЛЬ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1475" y="1471875"/>
            <a:ext cx="8327420" cy="5140380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buNone/>
              <a:defRPr/>
            </a:pPr>
            <a:endParaRPr lang="ru-RU" sz="1800" dirty="0" smtClean="0"/>
          </a:p>
          <a:p>
            <a:pPr marL="0" indent="89535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развития системы образования в интересах формирования социально активной, гармонично развитой, творческой личности, на основе духовно-нравственных ценностей народов Российской Федерации, исторических и национально-культурных традиций в соответствии с особенностями и возможностями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региона</a:t>
            </a: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-127000" y="0"/>
            <a:ext cx="1786466" cy="1435276"/>
            <a:chOff x="3712107" y="5340912"/>
            <a:chExt cx="1621819" cy="1216364"/>
          </a:xfrm>
        </p:grpSpPr>
        <p:sp>
          <p:nvSpPr>
            <p:cNvPr id="7" name="Полилиния 6"/>
            <p:cNvSpPr/>
            <p:nvPr/>
          </p:nvSpPr>
          <p:spPr>
            <a:xfrm>
              <a:off x="4174273" y="5418667"/>
              <a:ext cx="685593" cy="762000"/>
            </a:xfrm>
            <a:custGeom>
              <a:avLst/>
              <a:gdLst>
                <a:gd name="connsiteX0" fmla="*/ 127000 w 736600"/>
                <a:gd name="connsiteY0" fmla="*/ 745066 h 762000"/>
                <a:gd name="connsiteX1" fmla="*/ 381000 w 736600"/>
                <a:gd name="connsiteY1" fmla="*/ 736600 h 762000"/>
                <a:gd name="connsiteX2" fmla="*/ 601133 w 736600"/>
                <a:gd name="connsiteY2" fmla="*/ 762000 h 762000"/>
                <a:gd name="connsiteX3" fmla="*/ 736600 w 736600"/>
                <a:gd name="connsiteY3" fmla="*/ 347133 h 762000"/>
                <a:gd name="connsiteX4" fmla="*/ 372533 w 736600"/>
                <a:gd name="connsiteY4" fmla="*/ 0 h 762000"/>
                <a:gd name="connsiteX5" fmla="*/ 0 w 736600"/>
                <a:gd name="connsiteY5" fmla="*/ 355600 h 762000"/>
                <a:gd name="connsiteX6" fmla="*/ 127000 w 736600"/>
                <a:gd name="connsiteY6" fmla="*/ 745066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6600" h="762000">
                  <a:moveTo>
                    <a:pt x="127000" y="745066"/>
                  </a:moveTo>
                  <a:lnTo>
                    <a:pt x="381000" y="736600"/>
                  </a:lnTo>
                  <a:lnTo>
                    <a:pt x="601133" y="762000"/>
                  </a:lnTo>
                  <a:lnTo>
                    <a:pt x="736600" y="347133"/>
                  </a:lnTo>
                  <a:lnTo>
                    <a:pt x="372533" y="0"/>
                  </a:lnTo>
                  <a:lnTo>
                    <a:pt x="0" y="355600"/>
                  </a:lnTo>
                  <a:lnTo>
                    <a:pt x="127000" y="745066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2107" y="5340912"/>
              <a:ext cx="1621819" cy="12163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95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" y="412177"/>
            <a:ext cx="8887883" cy="873125"/>
          </a:xfrm>
        </p:spPr>
        <p:txBody>
          <a:bodyPr rtlCol="0"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3400" b="1" dirty="0">
                <a:solidFill>
                  <a:schemeClr val="tx2">
                    <a:lumMod val="50000"/>
                  </a:schemeClr>
                </a:solidFill>
                <a:effectLst>
                  <a:glow rad="292100">
                    <a:schemeClr val="bg1">
                      <a:alpha val="73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ПРИОРИТЕТНЫЕ НАПРАВЛЕНИЯ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1" y="2215978"/>
            <a:ext cx="8686800" cy="4215302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buNone/>
              <a:defRPr/>
            </a:pPr>
            <a:endParaRPr lang="ru-RU" sz="1800" dirty="0" smtClean="0"/>
          </a:p>
          <a:p>
            <a:pPr algn="just" eaLnBrk="1" fontAlgn="auto" hangingPunct="1">
              <a:spcAft>
                <a:spcPts val="0"/>
              </a:spcAft>
              <a:buNone/>
              <a:defRPr/>
            </a:pPr>
            <a:endParaRPr lang="ru-RU" sz="1800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400561" y="1719026"/>
            <a:ext cx="8229089" cy="3847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95350" algn="just" defTabSz="6858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Обеспечение выполнения показателей и результатов национального проекта «Образование» через реализацию региональных проектов «Современная школа», «Успех </a:t>
            </a:r>
            <a:r>
              <a:rPr lang="ru-RU" sz="2800" b="1" smtClean="0">
                <a:latin typeface="Arial" panose="020B0604020202020204" pitchFamily="34" charset="0"/>
                <a:cs typeface="Arial" panose="020B0604020202020204" pitchFamily="34" charset="0"/>
              </a:rPr>
              <a:t>каждого ребенка»,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«Цифровая образовательная среда», «Патриотическое воспитание граждан Российской Федерации»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-127000" y="0"/>
            <a:ext cx="1786466" cy="1435276"/>
            <a:chOff x="3712107" y="5340912"/>
            <a:chExt cx="1621819" cy="1216364"/>
          </a:xfrm>
        </p:grpSpPr>
        <p:sp>
          <p:nvSpPr>
            <p:cNvPr id="7" name="Полилиния 6"/>
            <p:cNvSpPr/>
            <p:nvPr/>
          </p:nvSpPr>
          <p:spPr>
            <a:xfrm>
              <a:off x="4174273" y="5418667"/>
              <a:ext cx="685593" cy="762000"/>
            </a:xfrm>
            <a:custGeom>
              <a:avLst/>
              <a:gdLst>
                <a:gd name="connsiteX0" fmla="*/ 127000 w 736600"/>
                <a:gd name="connsiteY0" fmla="*/ 745066 h 762000"/>
                <a:gd name="connsiteX1" fmla="*/ 381000 w 736600"/>
                <a:gd name="connsiteY1" fmla="*/ 736600 h 762000"/>
                <a:gd name="connsiteX2" fmla="*/ 601133 w 736600"/>
                <a:gd name="connsiteY2" fmla="*/ 762000 h 762000"/>
                <a:gd name="connsiteX3" fmla="*/ 736600 w 736600"/>
                <a:gd name="connsiteY3" fmla="*/ 347133 h 762000"/>
                <a:gd name="connsiteX4" fmla="*/ 372533 w 736600"/>
                <a:gd name="connsiteY4" fmla="*/ 0 h 762000"/>
                <a:gd name="connsiteX5" fmla="*/ 0 w 736600"/>
                <a:gd name="connsiteY5" fmla="*/ 355600 h 762000"/>
                <a:gd name="connsiteX6" fmla="*/ 127000 w 736600"/>
                <a:gd name="connsiteY6" fmla="*/ 745066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6600" h="762000">
                  <a:moveTo>
                    <a:pt x="127000" y="745066"/>
                  </a:moveTo>
                  <a:lnTo>
                    <a:pt x="381000" y="736600"/>
                  </a:lnTo>
                  <a:lnTo>
                    <a:pt x="601133" y="762000"/>
                  </a:lnTo>
                  <a:lnTo>
                    <a:pt x="736600" y="347133"/>
                  </a:lnTo>
                  <a:lnTo>
                    <a:pt x="372533" y="0"/>
                  </a:lnTo>
                  <a:lnTo>
                    <a:pt x="0" y="355600"/>
                  </a:lnTo>
                  <a:lnTo>
                    <a:pt x="127000" y="745066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2107" y="5340912"/>
              <a:ext cx="1621819" cy="12163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5673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95250" y="412177"/>
            <a:ext cx="889635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effectLst>
                  <a:glow rad="292100">
                    <a:schemeClr val="bg1">
                      <a:alpha val="73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ПРИОРИТЕТНЫЕ НАПРАВЛЕНИЯ </a:t>
            </a:r>
            <a:endParaRPr lang="ru-RU" sz="3400" b="1" dirty="0">
              <a:solidFill>
                <a:schemeClr val="tx2">
                  <a:lumMod val="50000"/>
                </a:schemeClr>
              </a:solidFill>
              <a:effectLst>
                <a:glow rad="292100">
                  <a:schemeClr val="bg1">
                    <a:alpha val="73000"/>
                  </a:schemeClr>
                </a:glo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1" y="1711354"/>
            <a:ext cx="8477249" cy="4719926"/>
          </a:xfrm>
        </p:spPr>
        <p:txBody>
          <a:bodyPr rtlCol="0">
            <a:noAutofit/>
          </a:bodyPr>
          <a:lstStyle/>
          <a:p>
            <a:pPr marL="628650" indent="-45720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качества и доступности дошкольного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образования; </a:t>
            </a:r>
          </a:p>
          <a:p>
            <a:pPr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45720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Создание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условий для достижения новых образовательных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результатов;</a:t>
            </a:r>
          </a:p>
          <a:p>
            <a:pPr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45720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повышения  качества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-127000" y="0"/>
            <a:ext cx="1786466" cy="1435276"/>
            <a:chOff x="3712107" y="5340912"/>
            <a:chExt cx="1621819" cy="1216364"/>
          </a:xfrm>
        </p:grpSpPr>
        <p:sp>
          <p:nvSpPr>
            <p:cNvPr id="7" name="Полилиния 6"/>
            <p:cNvSpPr/>
            <p:nvPr/>
          </p:nvSpPr>
          <p:spPr>
            <a:xfrm>
              <a:off x="4174273" y="5418667"/>
              <a:ext cx="685593" cy="762000"/>
            </a:xfrm>
            <a:custGeom>
              <a:avLst/>
              <a:gdLst>
                <a:gd name="connsiteX0" fmla="*/ 127000 w 736600"/>
                <a:gd name="connsiteY0" fmla="*/ 745066 h 762000"/>
                <a:gd name="connsiteX1" fmla="*/ 381000 w 736600"/>
                <a:gd name="connsiteY1" fmla="*/ 736600 h 762000"/>
                <a:gd name="connsiteX2" fmla="*/ 601133 w 736600"/>
                <a:gd name="connsiteY2" fmla="*/ 762000 h 762000"/>
                <a:gd name="connsiteX3" fmla="*/ 736600 w 736600"/>
                <a:gd name="connsiteY3" fmla="*/ 347133 h 762000"/>
                <a:gd name="connsiteX4" fmla="*/ 372533 w 736600"/>
                <a:gd name="connsiteY4" fmla="*/ 0 h 762000"/>
                <a:gd name="connsiteX5" fmla="*/ 0 w 736600"/>
                <a:gd name="connsiteY5" fmla="*/ 355600 h 762000"/>
                <a:gd name="connsiteX6" fmla="*/ 127000 w 736600"/>
                <a:gd name="connsiteY6" fmla="*/ 745066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6600" h="762000">
                  <a:moveTo>
                    <a:pt x="127000" y="745066"/>
                  </a:moveTo>
                  <a:lnTo>
                    <a:pt x="381000" y="736600"/>
                  </a:lnTo>
                  <a:lnTo>
                    <a:pt x="601133" y="762000"/>
                  </a:lnTo>
                  <a:lnTo>
                    <a:pt x="736600" y="347133"/>
                  </a:lnTo>
                  <a:lnTo>
                    <a:pt x="372533" y="0"/>
                  </a:lnTo>
                  <a:lnTo>
                    <a:pt x="0" y="355600"/>
                  </a:lnTo>
                  <a:lnTo>
                    <a:pt x="127000" y="745066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2107" y="5340912"/>
              <a:ext cx="1621819" cy="12163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8154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6541" y="1538359"/>
            <a:ext cx="8403109" cy="4719926"/>
          </a:xfrm>
        </p:spPr>
        <p:txBody>
          <a:bodyPr rtlCol="0">
            <a:noAutofit/>
          </a:bodyPr>
          <a:lstStyle/>
          <a:p>
            <a:pPr marL="638175" indent="-45720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Создание условий для управления системой воспитания и социализации обучающихся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80975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8175" indent="-45720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развития цифровой образовательной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среды;</a:t>
            </a:r>
          </a:p>
          <a:p>
            <a:pPr marL="180975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8175" indent="-45720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Повышение потенциала педагогических кадров в условиях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изменений;</a:t>
            </a:r>
          </a:p>
          <a:p>
            <a:pPr marL="180975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8175" indent="-45720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Создание позитивной образовательной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среды.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95250" y="412177"/>
            <a:ext cx="8887883" cy="873125"/>
          </a:xfrm>
        </p:spPr>
        <p:txBody>
          <a:bodyPr rtlCol="0"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3400" b="1" dirty="0">
                <a:solidFill>
                  <a:schemeClr val="tx2">
                    <a:lumMod val="50000"/>
                  </a:schemeClr>
                </a:solidFill>
                <a:effectLst>
                  <a:glow rad="292100">
                    <a:schemeClr val="bg1">
                      <a:alpha val="73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ПРИОРИТЕТНЫЕ НАПРАВЛЕНИЯ 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-127000" y="0"/>
            <a:ext cx="1786466" cy="1435276"/>
            <a:chOff x="3712107" y="5340912"/>
            <a:chExt cx="1621819" cy="1216364"/>
          </a:xfrm>
        </p:grpSpPr>
        <p:sp>
          <p:nvSpPr>
            <p:cNvPr id="8" name="Полилиния 7"/>
            <p:cNvSpPr/>
            <p:nvPr/>
          </p:nvSpPr>
          <p:spPr>
            <a:xfrm>
              <a:off x="4174273" y="5418667"/>
              <a:ext cx="685593" cy="762000"/>
            </a:xfrm>
            <a:custGeom>
              <a:avLst/>
              <a:gdLst>
                <a:gd name="connsiteX0" fmla="*/ 127000 w 736600"/>
                <a:gd name="connsiteY0" fmla="*/ 745066 h 762000"/>
                <a:gd name="connsiteX1" fmla="*/ 381000 w 736600"/>
                <a:gd name="connsiteY1" fmla="*/ 736600 h 762000"/>
                <a:gd name="connsiteX2" fmla="*/ 601133 w 736600"/>
                <a:gd name="connsiteY2" fmla="*/ 762000 h 762000"/>
                <a:gd name="connsiteX3" fmla="*/ 736600 w 736600"/>
                <a:gd name="connsiteY3" fmla="*/ 347133 h 762000"/>
                <a:gd name="connsiteX4" fmla="*/ 372533 w 736600"/>
                <a:gd name="connsiteY4" fmla="*/ 0 h 762000"/>
                <a:gd name="connsiteX5" fmla="*/ 0 w 736600"/>
                <a:gd name="connsiteY5" fmla="*/ 355600 h 762000"/>
                <a:gd name="connsiteX6" fmla="*/ 127000 w 736600"/>
                <a:gd name="connsiteY6" fmla="*/ 745066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6600" h="762000">
                  <a:moveTo>
                    <a:pt x="127000" y="745066"/>
                  </a:moveTo>
                  <a:lnTo>
                    <a:pt x="381000" y="736600"/>
                  </a:lnTo>
                  <a:lnTo>
                    <a:pt x="601133" y="762000"/>
                  </a:lnTo>
                  <a:lnTo>
                    <a:pt x="736600" y="347133"/>
                  </a:lnTo>
                  <a:lnTo>
                    <a:pt x="372533" y="0"/>
                  </a:lnTo>
                  <a:lnTo>
                    <a:pt x="0" y="355600"/>
                  </a:lnTo>
                  <a:lnTo>
                    <a:pt x="127000" y="745066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2107" y="5340912"/>
              <a:ext cx="1621819" cy="12163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586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9" y="0"/>
            <a:ext cx="8913284" cy="1325563"/>
          </a:xfrm>
        </p:spPr>
        <p:txBody>
          <a:bodyPr/>
          <a:lstStyle/>
          <a:p>
            <a:pPr algn="r"/>
            <a:r>
              <a:rPr lang="ru-RU" altLang="ru-RU" sz="3000" b="1" dirty="0">
                <a:solidFill>
                  <a:schemeClr val="tx2">
                    <a:lumMod val="50000"/>
                  </a:schemeClr>
                </a:solidFill>
                <a:effectLst>
                  <a:glow rad="292100">
                    <a:schemeClr val="bg1">
                      <a:alpha val="73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ВЫСТУПЛЕНИЕ ПРЕЗИДЕНТА </a:t>
            </a:r>
            <a:r>
              <a:rPr lang="ru-RU" altLang="ru-RU" sz="3000" b="1" dirty="0" smtClean="0">
                <a:solidFill>
                  <a:schemeClr val="tx2">
                    <a:lumMod val="50000"/>
                  </a:schemeClr>
                </a:solidFill>
                <a:effectLst>
                  <a:glow rad="292100">
                    <a:schemeClr val="bg1">
                      <a:alpha val="73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 </a:t>
            </a:r>
            <a:r>
              <a:rPr lang="ru-RU" altLang="ru-RU" sz="3000" b="1" dirty="0">
                <a:solidFill>
                  <a:schemeClr val="tx2">
                    <a:lumMod val="50000"/>
                  </a:schemeClr>
                </a:solidFill>
                <a:effectLst>
                  <a:glow rad="292100">
                    <a:schemeClr val="bg1">
                      <a:alpha val="73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ВСЕРОССИЙСКОМ ОТКРЫТОМ УРОКЕ </a:t>
            </a:r>
            <a:endParaRPr lang="ru-RU" sz="3000" b="1" dirty="0">
              <a:solidFill>
                <a:schemeClr val="tx2">
                  <a:lumMod val="50000"/>
                </a:schemeClr>
              </a:solidFill>
              <a:effectLst>
                <a:glow rad="292100">
                  <a:schemeClr val="bg1">
                    <a:alpha val="73000"/>
                  </a:schemeClr>
                </a:glo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81939" y="2155927"/>
            <a:ext cx="3959831" cy="2128778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«Если каждый из нас будет   двигаться вперед, это будет означать безусловное движение вперед всей страны»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64" r="20512"/>
          <a:stretch/>
        </p:blipFill>
        <p:spPr>
          <a:xfrm flipH="1">
            <a:off x="427760" y="1813027"/>
            <a:ext cx="4228753" cy="4599721"/>
          </a:xfrm>
          <a:prstGeom prst="rect">
            <a:avLst/>
          </a:prstGeom>
          <a:ln>
            <a:noFill/>
          </a:ln>
          <a:effectLst>
            <a:outerShdw blurRad="88900" dist="114300" dir="14100000" algn="br" rotWithShape="0">
              <a:prstClr val="black">
                <a:alpha val="42000"/>
              </a:prstClr>
            </a:outerShdw>
          </a:effectLst>
        </p:spPr>
      </p:pic>
      <p:grpSp>
        <p:nvGrpSpPr>
          <p:cNvPr id="7" name="Группа 6"/>
          <p:cNvGrpSpPr/>
          <p:nvPr/>
        </p:nvGrpSpPr>
        <p:grpSpPr>
          <a:xfrm>
            <a:off x="-127000" y="0"/>
            <a:ext cx="1786466" cy="1435276"/>
            <a:chOff x="3712107" y="5340912"/>
            <a:chExt cx="1621819" cy="1216364"/>
          </a:xfrm>
        </p:grpSpPr>
        <p:sp>
          <p:nvSpPr>
            <p:cNvPr id="9" name="Полилиния 8"/>
            <p:cNvSpPr/>
            <p:nvPr/>
          </p:nvSpPr>
          <p:spPr>
            <a:xfrm>
              <a:off x="4174273" y="5418667"/>
              <a:ext cx="685593" cy="762000"/>
            </a:xfrm>
            <a:custGeom>
              <a:avLst/>
              <a:gdLst>
                <a:gd name="connsiteX0" fmla="*/ 127000 w 736600"/>
                <a:gd name="connsiteY0" fmla="*/ 745066 h 762000"/>
                <a:gd name="connsiteX1" fmla="*/ 381000 w 736600"/>
                <a:gd name="connsiteY1" fmla="*/ 736600 h 762000"/>
                <a:gd name="connsiteX2" fmla="*/ 601133 w 736600"/>
                <a:gd name="connsiteY2" fmla="*/ 762000 h 762000"/>
                <a:gd name="connsiteX3" fmla="*/ 736600 w 736600"/>
                <a:gd name="connsiteY3" fmla="*/ 347133 h 762000"/>
                <a:gd name="connsiteX4" fmla="*/ 372533 w 736600"/>
                <a:gd name="connsiteY4" fmla="*/ 0 h 762000"/>
                <a:gd name="connsiteX5" fmla="*/ 0 w 736600"/>
                <a:gd name="connsiteY5" fmla="*/ 355600 h 762000"/>
                <a:gd name="connsiteX6" fmla="*/ 127000 w 736600"/>
                <a:gd name="connsiteY6" fmla="*/ 745066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6600" h="762000">
                  <a:moveTo>
                    <a:pt x="127000" y="745066"/>
                  </a:moveTo>
                  <a:lnTo>
                    <a:pt x="381000" y="736600"/>
                  </a:lnTo>
                  <a:lnTo>
                    <a:pt x="601133" y="762000"/>
                  </a:lnTo>
                  <a:lnTo>
                    <a:pt x="736600" y="347133"/>
                  </a:lnTo>
                  <a:lnTo>
                    <a:pt x="372533" y="0"/>
                  </a:lnTo>
                  <a:lnTo>
                    <a:pt x="0" y="355600"/>
                  </a:lnTo>
                  <a:lnTo>
                    <a:pt x="127000" y="745066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2107" y="5340912"/>
              <a:ext cx="1621819" cy="12163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4178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0" y="2537935"/>
            <a:ext cx="9144000" cy="150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>
            <a:lvl1pPr algn="ctr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effectLst>
                  <a:glow rad="292100">
                    <a:schemeClr val="bg1">
                      <a:alpha val="60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УСПЕХОВ В НОВОМ УЧЕБНОМ ГОДУ!</a:t>
            </a:r>
            <a:endParaRPr lang="ru-RU" sz="3200" b="1" dirty="0">
              <a:solidFill>
                <a:schemeClr val="tx2">
                  <a:lumMod val="50000"/>
                </a:schemeClr>
              </a:solidFill>
              <a:effectLst>
                <a:glow rad="292100">
                  <a:schemeClr val="bg1">
                    <a:alpha val="60000"/>
                  </a:schemeClr>
                </a:glo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314575"/>
            <a:ext cx="9144000" cy="971745"/>
          </a:xfrm>
        </p:spPr>
        <p:txBody>
          <a:bodyPr rtlCol="0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  <a:effectLst>
                  <a:glow rad="292100">
                    <a:schemeClr val="bg1">
                      <a:alpha val="60000"/>
                    </a:schemeClr>
                  </a:glo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СПАСИБО ЗА ВНИМАНИЕ!</a:t>
            </a:r>
            <a:endParaRPr lang="ru-RU" sz="3600" b="1" dirty="0">
              <a:solidFill>
                <a:schemeClr val="tx2">
                  <a:lumMod val="50000"/>
                </a:schemeClr>
              </a:solidFill>
              <a:effectLst>
                <a:glow rad="292100">
                  <a:schemeClr val="bg1">
                    <a:alpha val="60000"/>
                  </a:schemeClr>
                </a:glo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594100" y="6302375"/>
            <a:ext cx="2211388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effectLst>
                  <a:glow rad="88900">
                    <a:schemeClr val="bg1">
                      <a:alpha val="66000"/>
                    </a:schemeClr>
                  </a:glo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Норильск, 2021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-127000" y="0"/>
            <a:ext cx="1786466" cy="1435276"/>
            <a:chOff x="3712107" y="5340912"/>
            <a:chExt cx="1621819" cy="1216364"/>
          </a:xfrm>
        </p:grpSpPr>
        <p:sp>
          <p:nvSpPr>
            <p:cNvPr id="9" name="Полилиния 8"/>
            <p:cNvSpPr/>
            <p:nvPr/>
          </p:nvSpPr>
          <p:spPr>
            <a:xfrm>
              <a:off x="4174273" y="5418667"/>
              <a:ext cx="685593" cy="762000"/>
            </a:xfrm>
            <a:custGeom>
              <a:avLst/>
              <a:gdLst>
                <a:gd name="connsiteX0" fmla="*/ 127000 w 736600"/>
                <a:gd name="connsiteY0" fmla="*/ 745066 h 762000"/>
                <a:gd name="connsiteX1" fmla="*/ 381000 w 736600"/>
                <a:gd name="connsiteY1" fmla="*/ 736600 h 762000"/>
                <a:gd name="connsiteX2" fmla="*/ 601133 w 736600"/>
                <a:gd name="connsiteY2" fmla="*/ 762000 h 762000"/>
                <a:gd name="connsiteX3" fmla="*/ 736600 w 736600"/>
                <a:gd name="connsiteY3" fmla="*/ 347133 h 762000"/>
                <a:gd name="connsiteX4" fmla="*/ 372533 w 736600"/>
                <a:gd name="connsiteY4" fmla="*/ 0 h 762000"/>
                <a:gd name="connsiteX5" fmla="*/ 0 w 736600"/>
                <a:gd name="connsiteY5" fmla="*/ 355600 h 762000"/>
                <a:gd name="connsiteX6" fmla="*/ 127000 w 736600"/>
                <a:gd name="connsiteY6" fmla="*/ 745066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6600" h="762000">
                  <a:moveTo>
                    <a:pt x="127000" y="745066"/>
                  </a:moveTo>
                  <a:lnTo>
                    <a:pt x="381000" y="736600"/>
                  </a:lnTo>
                  <a:lnTo>
                    <a:pt x="601133" y="762000"/>
                  </a:lnTo>
                  <a:lnTo>
                    <a:pt x="736600" y="347133"/>
                  </a:lnTo>
                  <a:lnTo>
                    <a:pt x="372533" y="0"/>
                  </a:lnTo>
                  <a:lnTo>
                    <a:pt x="0" y="355600"/>
                  </a:lnTo>
                  <a:lnTo>
                    <a:pt x="127000" y="745066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2107" y="5340912"/>
              <a:ext cx="1621819" cy="1216364"/>
            </a:xfrm>
            <a:prstGeom prst="rect">
              <a:avLst/>
            </a:prstGeom>
          </p:spPr>
        </p:pic>
      </p:grp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1128812" y="268943"/>
            <a:ext cx="7886700" cy="54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bg1">
                <a:alpha val="60000"/>
              </a:schemeClr>
            </a:glow>
          </a:effec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2000" b="1" dirty="0" smtClean="0">
                <a:solidFill>
                  <a:srgbClr val="244E93"/>
                </a:solidFill>
                <a:latin typeface="Calibri" pitchFamily="34" charset="0"/>
              </a:rPr>
              <a:t/>
            </a:r>
            <a:br>
              <a:rPr lang="ru-RU" sz="2000" b="1" dirty="0" smtClean="0">
                <a:solidFill>
                  <a:srgbClr val="244E93"/>
                </a:solidFill>
                <a:latin typeface="Calibri" pitchFamily="34" charset="0"/>
              </a:rPr>
            </a:br>
            <a:r>
              <a:rPr lang="ru-RU" sz="2000" b="1" dirty="0" smtClean="0">
                <a:solidFill>
                  <a:srgbClr val="244E93"/>
                </a:solidFill>
                <a:latin typeface="Calibri" pitchFamily="34" charset="0"/>
              </a:rPr>
              <a:t/>
            </a:r>
            <a:br>
              <a:rPr lang="ru-RU" sz="2000" b="1" dirty="0" smtClean="0">
                <a:solidFill>
                  <a:srgbClr val="244E93"/>
                </a:solidFill>
                <a:latin typeface="Calibri" pitchFamily="34" charset="0"/>
              </a:rPr>
            </a:br>
            <a:r>
              <a:rPr lang="ru-RU" sz="2000" b="1" dirty="0" smtClean="0">
                <a:solidFill>
                  <a:srgbClr val="244E93"/>
                </a:solidFill>
                <a:effectLst>
                  <a:glow rad="127000">
                    <a:schemeClr val="accent1">
                      <a:alpha val="55000"/>
                    </a:schemeClr>
                  </a:glow>
                </a:effectLst>
                <a:latin typeface="Calibri" pitchFamily="34" charset="0"/>
              </a:rPr>
              <a:t/>
            </a:r>
            <a:br>
              <a:rPr lang="ru-RU" sz="2000" b="1" dirty="0" smtClean="0">
                <a:solidFill>
                  <a:srgbClr val="244E93"/>
                </a:solidFill>
                <a:effectLst>
                  <a:glow rad="127000">
                    <a:schemeClr val="accent1">
                      <a:alpha val="55000"/>
                    </a:schemeClr>
                  </a:glow>
                </a:effectLst>
                <a:latin typeface="Calibri" pitchFamily="34" charset="0"/>
              </a:rPr>
            </a:br>
            <a:r>
              <a:rPr lang="ru-RU" sz="2000" b="1" dirty="0" smtClean="0">
                <a:solidFill>
                  <a:srgbClr val="244E93"/>
                </a:solidFill>
                <a:effectLst>
                  <a:glow rad="127000">
                    <a:schemeClr val="accent1">
                      <a:alpha val="5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solidFill>
                  <a:srgbClr val="244E93"/>
                </a:solidFill>
                <a:effectLst>
                  <a:glow rad="127000">
                    <a:schemeClr val="accent1">
                      <a:alpha val="5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effectLst>
                  <a:glow rad="88900">
                    <a:schemeClr val="bg1">
                      <a:alpha val="66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МУ «Управление общего и дошкольного образования </a:t>
            </a:r>
            <a:br>
              <a:rPr lang="ru-RU" sz="1800" b="1" dirty="0" smtClean="0">
                <a:solidFill>
                  <a:schemeClr val="tx2">
                    <a:lumMod val="50000"/>
                  </a:schemeClr>
                </a:solidFill>
                <a:effectLst>
                  <a:glow rad="88900">
                    <a:schemeClr val="bg1">
                      <a:alpha val="66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effectLst>
                  <a:glow rad="88900">
                    <a:schemeClr val="bg1">
                      <a:alpha val="66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Администрации города Норильска»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2599</TotalTime>
  <Words>173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Тема Office</vt:lpstr>
      <vt:lpstr>    МУ «Управление общего и дошкольного образования  Администрации города Норильска»  </vt:lpstr>
      <vt:lpstr>ГЛАВНАЯ СТРАТЕГИЧЕСКАЯ ЦЕЛЬ</vt:lpstr>
      <vt:lpstr>ПРИОРИТЕТНЫЕ НАПРАВЛЕНИЯ </vt:lpstr>
      <vt:lpstr>Презентация PowerPoint</vt:lpstr>
      <vt:lpstr>ПРИОРИТЕТНЫЕ НАПРАВЛЕНИЯ </vt:lpstr>
      <vt:lpstr>ВЫСТУПЛЕНИЕ ПРЕЗИДЕНТА НА ВСЕРОССИЙСКОМ ОТКРЫТОМ УРОКЕ 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Ирина</dc:creator>
  <cp:lastModifiedBy>Касаткина Юлия Александровна</cp:lastModifiedBy>
  <cp:revision>388</cp:revision>
  <cp:lastPrinted>2021-09-01T05:53:28Z</cp:lastPrinted>
  <dcterms:created xsi:type="dcterms:W3CDTF">2014-11-21T11:00:06Z</dcterms:created>
  <dcterms:modified xsi:type="dcterms:W3CDTF">2021-09-06T08:20:24Z</dcterms:modified>
</cp:coreProperties>
</file>