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315" r:id="rId2"/>
    <p:sldId id="319" r:id="rId3"/>
    <p:sldId id="320" r:id="rId4"/>
    <p:sldId id="316" r:id="rId5"/>
    <p:sldId id="317" r:id="rId6"/>
    <p:sldId id="318" r:id="rId7"/>
    <p:sldId id="261" r:id="rId8"/>
  </p:sldIdLst>
  <p:sldSz cx="9144000" cy="6858000" type="screen4x3"/>
  <p:notesSz cx="6797675" cy="992822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  <a:srgbClr val="A50021"/>
    <a:srgbClr val="FF6699"/>
    <a:srgbClr val="99CCFF"/>
    <a:srgbClr val="FF3300"/>
    <a:srgbClr val="CCECFF"/>
    <a:srgbClr val="FFCCFF"/>
    <a:srgbClr val="006600"/>
    <a:srgbClr val="D0E2F1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500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9C53E79F-3B92-4B14-96E4-45FB69B3AB06}" type="datetimeFigureOut">
              <a:rPr lang="ru-RU"/>
              <a:pPr>
                <a:defRPr/>
              </a:pPr>
              <a:t>06.09.2021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5CFBBAF6-09D8-4430-9856-C0BD5C138A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285072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236BBC-4271-45C6-AED7-3C876DAD5492}" type="datetimeFigureOut">
              <a:rPr lang="ru-RU"/>
              <a:pPr>
                <a:defRPr/>
              </a:pPr>
              <a:t>06.09.2021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2092C0-45ED-45A5-AA7E-1375BBBEC70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260A60-6602-4FE8-A277-615C30FBBEF7}" type="datetimeFigureOut">
              <a:rPr lang="ru-RU"/>
              <a:pPr>
                <a:defRPr/>
              </a:pPr>
              <a:t>06.09.2021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D77D9B-60E3-4134-9A0D-9CF621EC2A9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07757" y="365125"/>
            <a:ext cx="1478756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71488" y="365125"/>
            <a:ext cx="4321969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7406D0-02B5-4013-9282-E5C22536685F}" type="datetimeFigureOut">
              <a:rPr lang="ru-RU"/>
              <a:pPr>
                <a:defRPr/>
              </a:pPr>
              <a:t>06.09.2021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EF1455-417C-4420-8A28-86A55BF6EA8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DD87F9-B879-459D-AC2B-56193E40EB00}" type="datetimeFigureOut">
              <a:rPr lang="ru-RU"/>
              <a:pPr>
                <a:defRPr/>
              </a:pPr>
              <a:t>06.09.2021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0243F3-861B-46E3-9BA6-D8E6A7AA306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391A53-955C-493C-8AFB-08A246D1D77E}" type="datetimeFigureOut">
              <a:rPr lang="ru-RU"/>
              <a:pPr>
                <a:defRPr/>
              </a:pPr>
              <a:t>06.09.2021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F32B46-DC85-466A-86D0-896187B1455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71487" y="1825625"/>
            <a:ext cx="2900363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486150" y="1825625"/>
            <a:ext cx="2900363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CE6FBD-2903-42DD-B239-D4E75F791B9E}" type="datetimeFigureOut">
              <a:rPr lang="ru-RU"/>
              <a:pPr>
                <a:defRPr/>
              </a:pPr>
              <a:t>06.09.2021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DBC7B5-C7B2-4217-8868-442F37B8F4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593179-62E9-4000-BC7C-7026AEE72644}" type="datetimeFigureOut">
              <a:rPr lang="ru-RU"/>
              <a:pPr>
                <a:defRPr/>
              </a:pPr>
              <a:t>06.09.2021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14FC6D-5E6F-43D6-8B98-92AB51C608B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5AEED6-51E8-4D90-95E7-4479AED508E0}" type="datetimeFigureOut">
              <a:rPr lang="ru-RU"/>
              <a:pPr>
                <a:defRPr/>
              </a:pPr>
              <a:t>06.09.2021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A276EE-A838-420E-93BA-F8657A63C6A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046528-779A-494A-BBC7-0BB828B165B2}" type="datetimeFigureOut">
              <a:rPr lang="ru-RU"/>
              <a:pPr>
                <a:defRPr/>
              </a:pPr>
              <a:t>06.09.2021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B9C5F3-8506-4A2E-894C-C24D67CBDEF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C93267-098B-4F07-BBB3-AD916BEE953B}" type="datetimeFigureOut">
              <a:rPr lang="ru-RU"/>
              <a:pPr>
                <a:defRPr/>
              </a:pPr>
              <a:t>06.09.2021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7C7409-159C-4DD1-A481-430ECD30A53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891D75-FB1B-406D-932F-D4BB4E0C5B5E}" type="datetimeFigureOut">
              <a:rPr lang="ru-RU"/>
              <a:pPr>
                <a:defRPr/>
              </a:pPr>
              <a:t>06.09.2021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EA96C0-2B16-404E-83B3-E97F4A5856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Заголовок 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1507" name="Текст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098615F-9015-458B-8DA1-8A4EAFC2D1AF}" type="datetimeFigureOut">
              <a:rPr lang="ru-RU"/>
              <a:pPr>
                <a:defRPr/>
              </a:pPr>
              <a:t>06.09.2021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4ED3EDB-172A-4E2D-A883-E5C08053BE4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pic>
        <p:nvPicPr>
          <p:cNvPr id="21511" name="Рисунок 6"/>
          <p:cNvPicPr>
            <a:picLocks noChangeAspect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/>
        </a:defRPr>
      </a:lvl2pPr>
      <a:lvl3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/>
        </a:defRPr>
      </a:lvl3pPr>
      <a:lvl4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/>
        </a:defRPr>
      </a:lvl4pPr>
      <a:lvl5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/>
        </a:defRPr>
      </a:lvl5pPr>
      <a:lvl6pPr marL="4572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/>
        </a:defRPr>
      </a:lvl6pPr>
      <a:lvl7pPr marL="9144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/>
        </a:defRPr>
      </a:lvl7pPr>
      <a:lvl8pPr marL="13716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/>
        </a:defRPr>
      </a:lvl8pPr>
      <a:lvl9pPr marL="18288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/>
        </a:defRPr>
      </a:lvl9pPr>
    </p:titleStyle>
    <p:bodyStyle>
      <a:lvl1pPr marL="171450" indent="-171450" algn="l" defTabSz="685800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Arial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89743" y="97191"/>
            <a:ext cx="7886700" cy="544750"/>
          </a:xfrm>
          <a:effectLst>
            <a:glow rad="101600">
              <a:schemeClr val="bg1">
                <a:alpha val="60000"/>
              </a:schemeClr>
            </a:glow>
          </a:effectLst>
        </p:spPr>
        <p:txBody>
          <a:bodyPr/>
          <a:lstStyle/>
          <a:p>
            <a:pPr algn="ctr">
              <a:lnSpc>
                <a:spcPct val="100000"/>
              </a:lnSpc>
            </a:pPr>
            <a:r>
              <a:rPr lang="ru-RU" sz="2000" b="1" dirty="0" smtClean="0">
                <a:solidFill>
                  <a:srgbClr val="244E93"/>
                </a:solidFill>
                <a:latin typeface="Calibri" pitchFamily="34" charset="0"/>
              </a:rPr>
              <a:t/>
            </a:r>
            <a:br>
              <a:rPr lang="ru-RU" sz="2000" b="1" dirty="0" smtClean="0">
                <a:solidFill>
                  <a:srgbClr val="244E93"/>
                </a:solidFill>
                <a:latin typeface="Calibri" pitchFamily="34" charset="0"/>
              </a:rPr>
            </a:br>
            <a:r>
              <a:rPr lang="ru-RU" sz="2000" b="1" dirty="0" smtClean="0">
                <a:solidFill>
                  <a:srgbClr val="244E93"/>
                </a:solidFill>
                <a:latin typeface="Calibri" pitchFamily="34" charset="0"/>
              </a:rPr>
              <a:t/>
            </a:r>
            <a:br>
              <a:rPr lang="ru-RU" sz="2000" b="1" dirty="0" smtClean="0">
                <a:solidFill>
                  <a:srgbClr val="244E93"/>
                </a:solidFill>
                <a:latin typeface="Calibri" pitchFamily="34" charset="0"/>
              </a:rPr>
            </a:br>
            <a:r>
              <a:rPr lang="ru-RU" sz="2000" b="1" dirty="0" smtClean="0">
                <a:solidFill>
                  <a:srgbClr val="244E93"/>
                </a:solidFill>
                <a:effectLst>
                  <a:glow rad="127000">
                    <a:schemeClr val="accent1">
                      <a:alpha val="55000"/>
                    </a:schemeClr>
                  </a:glow>
                </a:effectLst>
                <a:latin typeface="Calibri" pitchFamily="34" charset="0"/>
              </a:rPr>
              <a:t/>
            </a:r>
            <a:br>
              <a:rPr lang="ru-RU" sz="2000" b="1" dirty="0" smtClean="0">
                <a:solidFill>
                  <a:srgbClr val="244E93"/>
                </a:solidFill>
                <a:effectLst>
                  <a:glow rad="127000">
                    <a:schemeClr val="accent1">
                      <a:alpha val="55000"/>
                    </a:schemeClr>
                  </a:glow>
                </a:effectLst>
                <a:latin typeface="Calibri" pitchFamily="34" charset="0"/>
              </a:rPr>
            </a:br>
            <a:r>
              <a:rPr lang="ru-RU" sz="2000" b="1" dirty="0" smtClean="0">
                <a:solidFill>
                  <a:srgbClr val="244E93"/>
                </a:solidFill>
                <a:effectLst>
                  <a:glow rad="127000">
                    <a:schemeClr val="accent1">
                      <a:alpha val="55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000" b="1" dirty="0" smtClean="0">
                <a:solidFill>
                  <a:srgbClr val="244E93"/>
                </a:solidFill>
                <a:effectLst>
                  <a:glow rad="127000">
                    <a:schemeClr val="accent1">
                      <a:alpha val="55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800" b="1" dirty="0">
                <a:solidFill>
                  <a:schemeClr val="tx2">
                    <a:lumMod val="50000"/>
                  </a:schemeClr>
                </a:solidFill>
                <a:effectLst>
                  <a:glow rad="88900">
                    <a:schemeClr val="bg1">
                      <a:alpha val="66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МУ «У</a:t>
            </a:r>
            <a:r>
              <a:rPr lang="ru-RU" sz="1800" b="1" dirty="0" smtClean="0">
                <a:solidFill>
                  <a:schemeClr val="tx2">
                    <a:lumMod val="50000"/>
                  </a:schemeClr>
                </a:solidFill>
                <a:effectLst>
                  <a:glow rad="88900">
                    <a:schemeClr val="bg1">
                      <a:alpha val="66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правление общего и дошкольного образования </a:t>
            </a:r>
            <a:br>
              <a:rPr lang="ru-RU" sz="1800" b="1" dirty="0" smtClean="0">
                <a:solidFill>
                  <a:schemeClr val="tx2">
                    <a:lumMod val="50000"/>
                  </a:schemeClr>
                </a:solidFill>
                <a:effectLst>
                  <a:glow rad="88900">
                    <a:schemeClr val="bg1">
                      <a:alpha val="66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800" b="1" dirty="0" smtClean="0">
                <a:solidFill>
                  <a:schemeClr val="tx2">
                    <a:lumMod val="50000"/>
                  </a:schemeClr>
                </a:solidFill>
                <a:effectLst>
                  <a:glow rad="88900">
                    <a:schemeClr val="bg1">
                      <a:alpha val="66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Администрации города Норильска»</a:t>
            </a:r>
            <a:r>
              <a:rPr lang="ru-RU" b="1" dirty="0" smtClean="0">
                <a:solidFill>
                  <a:srgbClr val="244E93"/>
                </a:solidFill>
                <a:latin typeface="Arial Black" panose="020B0A04020102020204" pitchFamily="34" charset="0"/>
              </a:rPr>
              <a:t/>
            </a:r>
            <a:br>
              <a:rPr lang="ru-RU" b="1" dirty="0" smtClean="0">
                <a:solidFill>
                  <a:srgbClr val="244E93"/>
                </a:solidFill>
                <a:latin typeface="Arial Black" panose="020B0A04020102020204" pitchFamily="34" charset="0"/>
              </a:rPr>
            </a:br>
            <a:r>
              <a:rPr lang="ru-RU" b="1" dirty="0" smtClean="0">
                <a:solidFill>
                  <a:srgbClr val="244E93"/>
                </a:solidFill>
                <a:latin typeface="Calibri" pitchFamily="34" charset="0"/>
              </a:rPr>
              <a:t/>
            </a:r>
            <a:br>
              <a:rPr lang="ru-RU" b="1" dirty="0" smtClean="0">
                <a:solidFill>
                  <a:srgbClr val="244E93"/>
                </a:solidFill>
                <a:latin typeface="Calibri" pitchFamily="34" charset="0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73017" y="1283765"/>
            <a:ext cx="8276454" cy="3320307"/>
          </a:xfrm>
          <a:ln>
            <a:noFill/>
          </a:ln>
        </p:spPr>
        <p:txBody>
          <a:bodyPr/>
          <a:lstStyle/>
          <a:p>
            <a:pPr algn="ctr">
              <a:buNone/>
            </a:pPr>
            <a:endParaRPr lang="ru-RU" sz="54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72000" algn="ctr">
              <a:lnSpc>
                <a:spcPct val="100000"/>
              </a:lnSpc>
              <a:spcAft>
                <a:spcPts val="20"/>
              </a:spcAft>
              <a:buNone/>
            </a:pPr>
            <a:r>
              <a:rPr lang="ru-RU" sz="5400" b="1" dirty="0" smtClean="0">
                <a:solidFill>
                  <a:schemeClr val="tx2">
                    <a:lumMod val="50000"/>
                  </a:schemeClr>
                </a:solidFill>
                <a:effectLst>
                  <a:glow rad="292100">
                    <a:schemeClr val="bg1">
                      <a:alpha val="6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ПРИОРИТЕТНЫЕ</a:t>
            </a:r>
          </a:p>
          <a:p>
            <a:pPr marL="72000" algn="ctr">
              <a:lnSpc>
                <a:spcPct val="100000"/>
              </a:lnSpc>
              <a:spcAft>
                <a:spcPts val="20"/>
              </a:spcAft>
              <a:buNone/>
            </a:pPr>
            <a:endParaRPr lang="ru-RU" sz="100" b="1" dirty="0" smtClean="0">
              <a:solidFill>
                <a:schemeClr val="tx2">
                  <a:lumMod val="50000"/>
                </a:schemeClr>
              </a:solidFill>
              <a:effectLst>
                <a:glow rad="292100">
                  <a:schemeClr val="bg1">
                    <a:alpha val="60000"/>
                  </a:schemeClr>
                </a:glo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2000" algn="ctr">
              <a:lnSpc>
                <a:spcPct val="100000"/>
              </a:lnSpc>
              <a:spcAft>
                <a:spcPts val="20"/>
              </a:spcAft>
              <a:buNone/>
            </a:pPr>
            <a:r>
              <a:rPr lang="ru-RU" sz="5400" b="1" dirty="0" smtClean="0">
                <a:solidFill>
                  <a:schemeClr val="tx2">
                    <a:lumMod val="50000"/>
                  </a:schemeClr>
                </a:solidFill>
                <a:effectLst>
                  <a:glow rad="292100">
                    <a:schemeClr val="bg1">
                      <a:alpha val="6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400" b="1" dirty="0" smtClean="0">
                <a:solidFill>
                  <a:schemeClr val="tx2">
                    <a:lumMod val="50000"/>
                  </a:schemeClr>
                </a:solidFill>
                <a:effectLst>
                  <a:glow rad="292100">
                    <a:schemeClr val="bg1">
                      <a:alpha val="6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НАПРАВЛЕНИЯ РАБОТЫ </a:t>
            </a:r>
          </a:p>
          <a:p>
            <a:pPr marL="72000" algn="ctr">
              <a:lnSpc>
                <a:spcPct val="100000"/>
              </a:lnSpc>
              <a:spcAft>
                <a:spcPts val="20"/>
              </a:spcAft>
              <a:buNone/>
            </a:pPr>
            <a:r>
              <a:rPr lang="ru-RU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292100">
                    <a:schemeClr val="bg1">
                      <a:alpha val="6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на 2021-2022 учебный год</a:t>
            </a:r>
          </a:p>
          <a:p>
            <a:pPr algn="ctr">
              <a:buNone/>
            </a:pPr>
            <a:endParaRPr lang="ru-RU" sz="5400" b="1" dirty="0" smtClean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r>
              <a:rPr lang="ru-RU" sz="54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54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sz="5400" dirty="0"/>
          </a:p>
        </p:txBody>
      </p:sp>
      <p:grpSp>
        <p:nvGrpSpPr>
          <p:cNvPr id="7" name="Группа 6"/>
          <p:cNvGrpSpPr/>
          <p:nvPr/>
        </p:nvGrpSpPr>
        <p:grpSpPr>
          <a:xfrm>
            <a:off x="-127000" y="0"/>
            <a:ext cx="1786466" cy="1435276"/>
            <a:chOff x="3712107" y="5340912"/>
            <a:chExt cx="1621819" cy="1216364"/>
          </a:xfrm>
        </p:grpSpPr>
        <p:sp>
          <p:nvSpPr>
            <p:cNvPr id="6" name="Полилиния 5"/>
            <p:cNvSpPr/>
            <p:nvPr/>
          </p:nvSpPr>
          <p:spPr>
            <a:xfrm>
              <a:off x="4174273" y="5418667"/>
              <a:ext cx="685593" cy="762000"/>
            </a:xfrm>
            <a:custGeom>
              <a:avLst/>
              <a:gdLst>
                <a:gd name="connsiteX0" fmla="*/ 127000 w 736600"/>
                <a:gd name="connsiteY0" fmla="*/ 745066 h 762000"/>
                <a:gd name="connsiteX1" fmla="*/ 381000 w 736600"/>
                <a:gd name="connsiteY1" fmla="*/ 736600 h 762000"/>
                <a:gd name="connsiteX2" fmla="*/ 601133 w 736600"/>
                <a:gd name="connsiteY2" fmla="*/ 762000 h 762000"/>
                <a:gd name="connsiteX3" fmla="*/ 736600 w 736600"/>
                <a:gd name="connsiteY3" fmla="*/ 347133 h 762000"/>
                <a:gd name="connsiteX4" fmla="*/ 372533 w 736600"/>
                <a:gd name="connsiteY4" fmla="*/ 0 h 762000"/>
                <a:gd name="connsiteX5" fmla="*/ 0 w 736600"/>
                <a:gd name="connsiteY5" fmla="*/ 355600 h 762000"/>
                <a:gd name="connsiteX6" fmla="*/ 127000 w 736600"/>
                <a:gd name="connsiteY6" fmla="*/ 745066 h 762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36600" h="762000">
                  <a:moveTo>
                    <a:pt x="127000" y="745066"/>
                  </a:moveTo>
                  <a:lnTo>
                    <a:pt x="381000" y="736600"/>
                  </a:lnTo>
                  <a:lnTo>
                    <a:pt x="601133" y="762000"/>
                  </a:lnTo>
                  <a:lnTo>
                    <a:pt x="736600" y="347133"/>
                  </a:lnTo>
                  <a:lnTo>
                    <a:pt x="372533" y="0"/>
                  </a:lnTo>
                  <a:lnTo>
                    <a:pt x="0" y="355600"/>
                  </a:lnTo>
                  <a:lnTo>
                    <a:pt x="127000" y="745066"/>
                  </a:ln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4" name="Рисунок 3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12107" y="5340912"/>
              <a:ext cx="1621819" cy="1216364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775" y="417775"/>
            <a:ext cx="8927494" cy="873125"/>
          </a:xfrm>
        </p:spPr>
        <p:txBody>
          <a:bodyPr rtlCol="0">
            <a:noAutofit/>
          </a:bodyPr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ru-RU" sz="3400" b="1" dirty="0">
                <a:solidFill>
                  <a:schemeClr val="tx2">
                    <a:lumMod val="50000"/>
                  </a:schemeClr>
                </a:solidFill>
                <a:effectLst>
                  <a:glow rad="292100">
                    <a:schemeClr val="bg1">
                      <a:alpha val="73000"/>
                    </a:schemeClr>
                  </a:glo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ГЛАВНАЯ СТРАТЕГИЧЕСКАЯ ЦЕЛЬ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71475" y="1471875"/>
            <a:ext cx="8327420" cy="5140380"/>
          </a:xfrm>
        </p:spPr>
        <p:txBody>
          <a:bodyPr rtlCol="0">
            <a:noAutofit/>
          </a:bodyPr>
          <a:lstStyle/>
          <a:p>
            <a:pPr algn="just" eaLnBrk="1" fontAlgn="auto" hangingPunct="1">
              <a:spcAft>
                <a:spcPts val="0"/>
              </a:spcAft>
              <a:buNone/>
              <a:defRPr/>
            </a:pPr>
            <a:endParaRPr lang="ru-RU" sz="1800" dirty="0" smtClean="0"/>
          </a:p>
          <a:p>
            <a:pPr marL="0" indent="895350" algn="just" eaLnBrk="1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Обеспечение 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развития системы образования в интересах формирования социально активной, гармонично развитой, творческой личности, на основе духовно-нравственных ценностей народов Российской Федерации, исторических и национально-культурных традиций в соответствии с особенностями и возможностями </a:t>
            </a:r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региона</a:t>
            </a:r>
            <a:endParaRPr lang="ru-RU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6" name="Группа 5"/>
          <p:cNvGrpSpPr/>
          <p:nvPr/>
        </p:nvGrpSpPr>
        <p:grpSpPr>
          <a:xfrm>
            <a:off x="-127000" y="0"/>
            <a:ext cx="1786466" cy="1435276"/>
            <a:chOff x="3712107" y="5340912"/>
            <a:chExt cx="1621819" cy="1216364"/>
          </a:xfrm>
        </p:grpSpPr>
        <p:sp>
          <p:nvSpPr>
            <p:cNvPr id="7" name="Полилиния 6"/>
            <p:cNvSpPr/>
            <p:nvPr/>
          </p:nvSpPr>
          <p:spPr>
            <a:xfrm>
              <a:off x="4174273" y="5418667"/>
              <a:ext cx="685593" cy="762000"/>
            </a:xfrm>
            <a:custGeom>
              <a:avLst/>
              <a:gdLst>
                <a:gd name="connsiteX0" fmla="*/ 127000 w 736600"/>
                <a:gd name="connsiteY0" fmla="*/ 745066 h 762000"/>
                <a:gd name="connsiteX1" fmla="*/ 381000 w 736600"/>
                <a:gd name="connsiteY1" fmla="*/ 736600 h 762000"/>
                <a:gd name="connsiteX2" fmla="*/ 601133 w 736600"/>
                <a:gd name="connsiteY2" fmla="*/ 762000 h 762000"/>
                <a:gd name="connsiteX3" fmla="*/ 736600 w 736600"/>
                <a:gd name="connsiteY3" fmla="*/ 347133 h 762000"/>
                <a:gd name="connsiteX4" fmla="*/ 372533 w 736600"/>
                <a:gd name="connsiteY4" fmla="*/ 0 h 762000"/>
                <a:gd name="connsiteX5" fmla="*/ 0 w 736600"/>
                <a:gd name="connsiteY5" fmla="*/ 355600 h 762000"/>
                <a:gd name="connsiteX6" fmla="*/ 127000 w 736600"/>
                <a:gd name="connsiteY6" fmla="*/ 745066 h 762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36600" h="762000">
                  <a:moveTo>
                    <a:pt x="127000" y="745066"/>
                  </a:moveTo>
                  <a:lnTo>
                    <a:pt x="381000" y="736600"/>
                  </a:lnTo>
                  <a:lnTo>
                    <a:pt x="601133" y="762000"/>
                  </a:lnTo>
                  <a:lnTo>
                    <a:pt x="736600" y="347133"/>
                  </a:lnTo>
                  <a:lnTo>
                    <a:pt x="372533" y="0"/>
                  </a:lnTo>
                  <a:lnTo>
                    <a:pt x="0" y="355600"/>
                  </a:lnTo>
                  <a:lnTo>
                    <a:pt x="127000" y="745066"/>
                  </a:ln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8" name="Рисунок 7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12107" y="5340912"/>
              <a:ext cx="1621819" cy="121636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21954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5250" y="412177"/>
            <a:ext cx="8887883" cy="873125"/>
          </a:xfrm>
        </p:spPr>
        <p:txBody>
          <a:bodyPr rtlCol="0">
            <a:noAutofit/>
          </a:bodyPr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ru-RU" sz="3400" b="1" dirty="0">
                <a:solidFill>
                  <a:schemeClr val="tx2">
                    <a:lumMod val="50000"/>
                  </a:schemeClr>
                </a:solidFill>
                <a:effectLst>
                  <a:glow rad="292100">
                    <a:schemeClr val="bg1">
                      <a:alpha val="73000"/>
                    </a:schemeClr>
                  </a:glo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ПРИОРИТЕТНЫЕ НАПРАВЛЕНИЯ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52401" y="2215978"/>
            <a:ext cx="8686800" cy="4215302"/>
          </a:xfrm>
        </p:spPr>
        <p:txBody>
          <a:bodyPr rtlCol="0">
            <a:noAutofit/>
          </a:bodyPr>
          <a:lstStyle/>
          <a:p>
            <a:pPr algn="just" eaLnBrk="1" fontAlgn="auto" hangingPunct="1">
              <a:spcAft>
                <a:spcPts val="0"/>
              </a:spcAft>
              <a:buNone/>
              <a:defRPr/>
            </a:pPr>
            <a:endParaRPr lang="ru-RU" sz="1800" dirty="0" smtClean="0"/>
          </a:p>
          <a:p>
            <a:pPr algn="just" eaLnBrk="1" fontAlgn="auto" hangingPunct="1">
              <a:spcAft>
                <a:spcPts val="0"/>
              </a:spcAft>
              <a:buNone/>
              <a:defRPr/>
            </a:pPr>
            <a:endParaRPr lang="ru-RU" sz="1800" dirty="0" smtClean="0"/>
          </a:p>
        </p:txBody>
      </p:sp>
      <p:sp>
        <p:nvSpPr>
          <p:cNvPr id="8" name="Прямоугольник 7"/>
          <p:cNvSpPr/>
          <p:nvPr/>
        </p:nvSpPr>
        <p:spPr>
          <a:xfrm>
            <a:off x="400561" y="1719026"/>
            <a:ext cx="8229089" cy="38474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895350" algn="just" defTabSz="685800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Обеспечение выполнения показателей и результатов национального проекта «Образование» через реализацию региональных проектов «Современная школа», «Успех </a:t>
            </a:r>
            <a:r>
              <a:rPr lang="ru-RU" sz="2800" b="1" smtClean="0">
                <a:latin typeface="Arial" panose="020B0604020202020204" pitchFamily="34" charset="0"/>
                <a:cs typeface="Arial" panose="020B0604020202020204" pitchFamily="34" charset="0"/>
              </a:rPr>
              <a:t>каждого ребенка», 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«Цифровая образовательная среда», «Патриотическое воспитание граждан Российской Федерации»</a:t>
            </a:r>
          </a:p>
        </p:txBody>
      </p:sp>
      <p:grpSp>
        <p:nvGrpSpPr>
          <p:cNvPr id="6" name="Группа 5"/>
          <p:cNvGrpSpPr/>
          <p:nvPr/>
        </p:nvGrpSpPr>
        <p:grpSpPr>
          <a:xfrm>
            <a:off x="-127000" y="0"/>
            <a:ext cx="1786466" cy="1435276"/>
            <a:chOff x="3712107" y="5340912"/>
            <a:chExt cx="1621819" cy="1216364"/>
          </a:xfrm>
        </p:grpSpPr>
        <p:sp>
          <p:nvSpPr>
            <p:cNvPr id="7" name="Полилиния 6"/>
            <p:cNvSpPr/>
            <p:nvPr/>
          </p:nvSpPr>
          <p:spPr>
            <a:xfrm>
              <a:off x="4174273" y="5418667"/>
              <a:ext cx="685593" cy="762000"/>
            </a:xfrm>
            <a:custGeom>
              <a:avLst/>
              <a:gdLst>
                <a:gd name="connsiteX0" fmla="*/ 127000 w 736600"/>
                <a:gd name="connsiteY0" fmla="*/ 745066 h 762000"/>
                <a:gd name="connsiteX1" fmla="*/ 381000 w 736600"/>
                <a:gd name="connsiteY1" fmla="*/ 736600 h 762000"/>
                <a:gd name="connsiteX2" fmla="*/ 601133 w 736600"/>
                <a:gd name="connsiteY2" fmla="*/ 762000 h 762000"/>
                <a:gd name="connsiteX3" fmla="*/ 736600 w 736600"/>
                <a:gd name="connsiteY3" fmla="*/ 347133 h 762000"/>
                <a:gd name="connsiteX4" fmla="*/ 372533 w 736600"/>
                <a:gd name="connsiteY4" fmla="*/ 0 h 762000"/>
                <a:gd name="connsiteX5" fmla="*/ 0 w 736600"/>
                <a:gd name="connsiteY5" fmla="*/ 355600 h 762000"/>
                <a:gd name="connsiteX6" fmla="*/ 127000 w 736600"/>
                <a:gd name="connsiteY6" fmla="*/ 745066 h 762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36600" h="762000">
                  <a:moveTo>
                    <a:pt x="127000" y="745066"/>
                  </a:moveTo>
                  <a:lnTo>
                    <a:pt x="381000" y="736600"/>
                  </a:lnTo>
                  <a:lnTo>
                    <a:pt x="601133" y="762000"/>
                  </a:lnTo>
                  <a:lnTo>
                    <a:pt x="736600" y="347133"/>
                  </a:lnTo>
                  <a:lnTo>
                    <a:pt x="372533" y="0"/>
                  </a:lnTo>
                  <a:lnTo>
                    <a:pt x="0" y="355600"/>
                  </a:lnTo>
                  <a:lnTo>
                    <a:pt x="127000" y="745066"/>
                  </a:ln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9" name="Рисунок 8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12107" y="5340912"/>
              <a:ext cx="1621819" cy="121636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256739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 bwMode="auto">
          <a:xfrm>
            <a:off x="95250" y="412177"/>
            <a:ext cx="8896350" cy="87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>
            <a:lvl1pPr algn="l" defTabSz="685800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defTabSz="685800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/>
              </a:defRPr>
            </a:lvl2pPr>
            <a:lvl3pPr algn="l" defTabSz="685800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/>
              </a:defRPr>
            </a:lvl3pPr>
            <a:lvl4pPr algn="l" defTabSz="685800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/>
              </a:defRPr>
            </a:lvl4pPr>
            <a:lvl5pPr algn="l" defTabSz="685800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/>
              </a:defRPr>
            </a:lvl5pPr>
            <a:lvl6pPr marL="457200" algn="l" defTabSz="685800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/>
              </a:defRPr>
            </a:lvl6pPr>
            <a:lvl7pPr marL="914400" algn="l" defTabSz="685800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/>
              </a:defRPr>
            </a:lvl7pPr>
            <a:lvl8pPr marL="1371600" algn="l" defTabSz="685800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/>
              </a:defRPr>
            </a:lvl8pPr>
            <a:lvl9pPr marL="1828800" algn="l" defTabSz="685800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/>
              </a:defRPr>
            </a:lvl9pPr>
          </a:lstStyle>
          <a:p>
            <a:pPr algn="r" eaLnBrk="1" fontAlgn="auto" hangingPunct="1">
              <a:spcAft>
                <a:spcPts val="0"/>
              </a:spcAft>
              <a:defRPr/>
            </a:pPr>
            <a:r>
              <a:rPr lang="ru-RU" sz="3400" b="1" dirty="0" smtClean="0">
                <a:solidFill>
                  <a:schemeClr val="tx2">
                    <a:lumMod val="50000"/>
                  </a:schemeClr>
                </a:solidFill>
                <a:effectLst>
                  <a:glow rad="292100">
                    <a:schemeClr val="bg1">
                      <a:alpha val="73000"/>
                    </a:schemeClr>
                  </a:glo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ПРИОРИТЕТНЫЕ НАПРАВЛЕНИЯ </a:t>
            </a:r>
            <a:endParaRPr lang="ru-RU" sz="3400" b="1" dirty="0">
              <a:solidFill>
                <a:schemeClr val="tx2">
                  <a:lumMod val="50000"/>
                </a:schemeClr>
              </a:solidFill>
              <a:effectLst>
                <a:glow rad="292100">
                  <a:schemeClr val="bg1">
                    <a:alpha val="73000"/>
                  </a:schemeClr>
                </a:glow>
              </a:effectLst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52401" y="1711354"/>
            <a:ext cx="8477249" cy="4719926"/>
          </a:xfrm>
        </p:spPr>
        <p:txBody>
          <a:bodyPr rtlCol="0">
            <a:noAutofit/>
          </a:bodyPr>
          <a:lstStyle/>
          <a:p>
            <a:pPr marL="628650" indent="-457200" algn="just" eaLnBrk="1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Обеспечение 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качества и доступности дошкольного </a:t>
            </a:r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образования; </a:t>
            </a:r>
          </a:p>
          <a:p>
            <a:pPr indent="0" algn="just" eaLnBrk="1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ru-RU" sz="9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28650" indent="-457200" algn="just" eaLnBrk="1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Создание 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условий для достижения новых образовательных </a:t>
            </a:r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результатов;</a:t>
            </a:r>
          </a:p>
          <a:p>
            <a:pPr indent="0" algn="just" eaLnBrk="1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ru-RU" sz="9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28650" indent="-457200" algn="just" eaLnBrk="1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Обеспечение  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повышения  качества </a:t>
            </a:r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образования.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6" name="Группа 5"/>
          <p:cNvGrpSpPr/>
          <p:nvPr/>
        </p:nvGrpSpPr>
        <p:grpSpPr>
          <a:xfrm>
            <a:off x="-127000" y="0"/>
            <a:ext cx="1786466" cy="1435276"/>
            <a:chOff x="3712107" y="5340912"/>
            <a:chExt cx="1621819" cy="1216364"/>
          </a:xfrm>
        </p:grpSpPr>
        <p:sp>
          <p:nvSpPr>
            <p:cNvPr id="7" name="Полилиния 6"/>
            <p:cNvSpPr/>
            <p:nvPr/>
          </p:nvSpPr>
          <p:spPr>
            <a:xfrm>
              <a:off x="4174273" y="5418667"/>
              <a:ext cx="685593" cy="762000"/>
            </a:xfrm>
            <a:custGeom>
              <a:avLst/>
              <a:gdLst>
                <a:gd name="connsiteX0" fmla="*/ 127000 w 736600"/>
                <a:gd name="connsiteY0" fmla="*/ 745066 h 762000"/>
                <a:gd name="connsiteX1" fmla="*/ 381000 w 736600"/>
                <a:gd name="connsiteY1" fmla="*/ 736600 h 762000"/>
                <a:gd name="connsiteX2" fmla="*/ 601133 w 736600"/>
                <a:gd name="connsiteY2" fmla="*/ 762000 h 762000"/>
                <a:gd name="connsiteX3" fmla="*/ 736600 w 736600"/>
                <a:gd name="connsiteY3" fmla="*/ 347133 h 762000"/>
                <a:gd name="connsiteX4" fmla="*/ 372533 w 736600"/>
                <a:gd name="connsiteY4" fmla="*/ 0 h 762000"/>
                <a:gd name="connsiteX5" fmla="*/ 0 w 736600"/>
                <a:gd name="connsiteY5" fmla="*/ 355600 h 762000"/>
                <a:gd name="connsiteX6" fmla="*/ 127000 w 736600"/>
                <a:gd name="connsiteY6" fmla="*/ 745066 h 762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36600" h="762000">
                  <a:moveTo>
                    <a:pt x="127000" y="745066"/>
                  </a:moveTo>
                  <a:lnTo>
                    <a:pt x="381000" y="736600"/>
                  </a:lnTo>
                  <a:lnTo>
                    <a:pt x="601133" y="762000"/>
                  </a:lnTo>
                  <a:lnTo>
                    <a:pt x="736600" y="347133"/>
                  </a:lnTo>
                  <a:lnTo>
                    <a:pt x="372533" y="0"/>
                  </a:lnTo>
                  <a:lnTo>
                    <a:pt x="0" y="355600"/>
                  </a:lnTo>
                  <a:lnTo>
                    <a:pt x="127000" y="745066"/>
                  </a:ln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8" name="Рисунок 7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12107" y="5340912"/>
              <a:ext cx="1621819" cy="121636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381541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6541" y="1538359"/>
            <a:ext cx="8403109" cy="4719926"/>
          </a:xfrm>
        </p:spPr>
        <p:txBody>
          <a:bodyPr rtlCol="0">
            <a:noAutofit/>
          </a:bodyPr>
          <a:lstStyle/>
          <a:p>
            <a:pPr marL="638175" indent="-457200" algn="just" eaLnBrk="1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Создание условий для управления системой воспитания и социализации обучающихся</a:t>
            </a:r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180975" indent="0" algn="just" eaLnBrk="1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ru-RU" sz="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38175" indent="-457200" algn="just" eaLnBrk="1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Обеспечение 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развития цифровой образовательной </a:t>
            </a:r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среды;</a:t>
            </a:r>
          </a:p>
          <a:p>
            <a:pPr marL="180975" indent="0" algn="just" eaLnBrk="1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ru-RU" sz="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38175" indent="-457200" algn="just" eaLnBrk="1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Повышение потенциала педагогических кадров в условиях </a:t>
            </a:r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изменений;</a:t>
            </a:r>
          </a:p>
          <a:p>
            <a:pPr marL="180975" indent="0" algn="just" eaLnBrk="1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ru-RU" sz="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38175" indent="-457200" algn="just" eaLnBrk="1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Создание позитивной образовательной </a:t>
            </a:r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среды.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95250" y="412177"/>
            <a:ext cx="8887883" cy="873125"/>
          </a:xfrm>
        </p:spPr>
        <p:txBody>
          <a:bodyPr rtlCol="0">
            <a:noAutofit/>
          </a:bodyPr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ru-RU" sz="3400" b="1" dirty="0">
                <a:solidFill>
                  <a:schemeClr val="tx2">
                    <a:lumMod val="50000"/>
                  </a:schemeClr>
                </a:solidFill>
                <a:effectLst>
                  <a:glow rad="292100">
                    <a:schemeClr val="bg1">
                      <a:alpha val="73000"/>
                    </a:schemeClr>
                  </a:glo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ПРИОРИТЕТНЫЕ НАПРАВЛЕНИЯ </a:t>
            </a:r>
          </a:p>
        </p:txBody>
      </p:sp>
      <p:grpSp>
        <p:nvGrpSpPr>
          <p:cNvPr id="5" name="Группа 4"/>
          <p:cNvGrpSpPr/>
          <p:nvPr/>
        </p:nvGrpSpPr>
        <p:grpSpPr>
          <a:xfrm>
            <a:off x="-127000" y="0"/>
            <a:ext cx="1786466" cy="1435276"/>
            <a:chOff x="3712107" y="5340912"/>
            <a:chExt cx="1621819" cy="1216364"/>
          </a:xfrm>
        </p:grpSpPr>
        <p:sp>
          <p:nvSpPr>
            <p:cNvPr id="8" name="Полилиния 7"/>
            <p:cNvSpPr/>
            <p:nvPr/>
          </p:nvSpPr>
          <p:spPr>
            <a:xfrm>
              <a:off x="4174273" y="5418667"/>
              <a:ext cx="685593" cy="762000"/>
            </a:xfrm>
            <a:custGeom>
              <a:avLst/>
              <a:gdLst>
                <a:gd name="connsiteX0" fmla="*/ 127000 w 736600"/>
                <a:gd name="connsiteY0" fmla="*/ 745066 h 762000"/>
                <a:gd name="connsiteX1" fmla="*/ 381000 w 736600"/>
                <a:gd name="connsiteY1" fmla="*/ 736600 h 762000"/>
                <a:gd name="connsiteX2" fmla="*/ 601133 w 736600"/>
                <a:gd name="connsiteY2" fmla="*/ 762000 h 762000"/>
                <a:gd name="connsiteX3" fmla="*/ 736600 w 736600"/>
                <a:gd name="connsiteY3" fmla="*/ 347133 h 762000"/>
                <a:gd name="connsiteX4" fmla="*/ 372533 w 736600"/>
                <a:gd name="connsiteY4" fmla="*/ 0 h 762000"/>
                <a:gd name="connsiteX5" fmla="*/ 0 w 736600"/>
                <a:gd name="connsiteY5" fmla="*/ 355600 h 762000"/>
                <a:gd name="connsiteX6" fmla="*/ 127000 w 736600"/>
                <a:gd name="connsiteY6" fmla="*/ 745066 h 762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36600" h="762000">
                  <a:moveTo>
                    <a:pt x="127000" y="745066"/>
                  </a:moveTo>
                  <a:lnTo>
                    <a:pt x="381000" y="736600"/>
                  </a:lnTo>
                  <a:lnTo>
                    <a:pt x="601133" y="762000"/>
                  </a:lnTo>
                  <a:lnTo>
                    <a:pt x="736600" y="347133"/>
                  </a:lnTo>
                  <a:lnTo>
                    <a:pt x="372533" y="0"/>
                  </a:lnTo>
                  <a:lnTo>
                    <a:pt x="0" y="355600"/>
                  </a:lnTo>
                  <a:lnTo>
                    <a:pt x="127000" y="745066"/>
                  </a:ln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9" name="Рисунок 8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12107" y="5340912"/>
              <a:ext cx="1621819" cy="121636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05869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1449" y="0"/>
            <a:ext cx="8913284" cy="1325563"/>
          </a:xfrm>
        </p:spPr>
        <p:txBody>
          <a:bodyPr/>
          <a:lstStyle/>
          <a:p>
            <a:pPr algn="r"/>
            <a:r>
              <a:rPr lang="ru-RU" altLang="ru-RU" sz="3000" b="1" dirty="0">
                <a:solidFill>
                  <a:schemeClr val="tx2">
                    <a:lumMod val="50000"/>
                  </a:schemeClr>
                </a:solidFill>
                <a:effectLst>
                  <a:glow rad="292100">
                    <a:schemeClr val="bg1">
                      <a:alpha val="73000"/>
                    </a:schemeClr>
                  </a:glo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ВЫСТУПЛЕНИЕ ПРЕЗИДЕНТА </a:t>
            </a:r>
            <a:r>
              <a:rPr lang="ru-RU" altLang="ru-RU" sz="3000" b="1" dirty="0" smtClean="0">
                <a:solidFill>
                  <a:schemeClr val="tx2">
                    <a:lumMod val="50000"/>
                  </a:schemeClr>
                </a:solidFill>
                <a:effectLst>
                  <a:glow rad="292100">
                    <a:schemeClr val="bg1">
                      <a:alpha val="73000"/>
                    </a:schemeClr>
                  </a:glo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НА </a:t>
            </a:r>
            <a:r>
              <a:rPr lang="ru-RU" altLang="ru-RU" sz="3000" b="1" dirty="0">
                <a:solidFill>
                  <a:schemeClr val="tx2">
                    <a:lumMod val="50000"/>
                  </a:schemeClr>
                </a:solidFill>
                <a:effectLst>
                  <a:glow rad="292100">
                    <a:schemeClr val="bg1">
                      <a:alpha val="73000"/>
                    </a:schemeClr>
                  </a:glo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ВСЕРОССИЙСКОМ ОТКРЫТОМ УРОКЕ </a:t>
            </a:r>
            <a:endParaRPr lang="ru-RU" sz="3000" b="1" dirty="0">
              <a:solidFill>
                <a:schemeClr val="tx2">
                  <a:lumMod val="50000"/>
                </a:schemeClr>
              </a:solidFill>
              <a:effectLst>
                <a:glow rad="292100">
                  <a:schemeClr val="bg1">
                    <a:alpha val="73000"/>
                  </a:schemeClr>
                </a:glow>
              </a:effectLst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881939" y="2155927"/>
            <a:ext cx="3959831" cy="2128778"/>
          </a:xfrm>
        </p:spPr>
        <p:txBody>
          <a:bodyPr/>
          <a:lstStyle/>
          <a:p>
            <a:pPr marL="0" indent="0" algn="ctr">
              <a:lnSpc>
                <a:spcPct val="100000"/>
              </a:lnSpc>
              <a:buNone/>
            </a:pPr>
            <a:r>
              <a:rPr lang="ru-RU" alt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«Если каждый из нас будет   двигаться вперед, это будет означать безусловное движение вперед всей страны»</a:t>
            </a: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764" r="20512"/>
          <a:stretch/>
        </p:blipFill>
        <p:spPr>
          <a:xfrm flipH="1">
            <a:off x="427760" y="1813027"/>
            <a:ext cx="4228753" cy="4599721"/>
          </a:xfrm>
          <a:prstGeom prst="rect">
            <a:avLst/>
          </a:prstGeom>
          <a:ln>
            <a:noFill/>
          </a:ln>
          <a:effectLst>
            <a:outerShdw blurRad="88900" dist="114300" dir="14100000" algn="br" rotWithShape="0">
              <a:prstClr val="black">
                <a:alpha val="42000"/>
              </a:prstClr>
            </a:outerShdw>
          </a:effectLst>
        </p:spPr>
      </p:pic>
      <p:grpSp>
        <p:nvGrpSpPr>
          <p:cNvPr id="7" name="Группа 6"/>
          <p:cNvGrpSpPr/>
          <p:nvPr/>
        </p:nvGrpSpPr>
        <p:grpSpPr>
          <a:xfrm>
            <a:off x="-127000" y="0"/>
            <a:ext cx="1786466" cy="1435276"/>
            <a:chOff x="3712107" y="5340912"/>
            <a:chExt cx="1621819" cy="1216364"/>
          </a:xfrm>
        </p:grpSpPr>
        <p:sp>
          <p:nvSpPr>
            <p:cNvPr id="9" name="Полилиния 8"/>
            <p:cNvSpPr/>
            <p:nvPr/>
          </p:nvSpPr>
          <p:spPr>
            <a:xfrm>
              <a:off x="4174273" y="5418667"/>
              <a:ext cx="685593" cy="762000"/>
            </a:xfrm>
            <a:custGeom>
              <a:avLst/>
              <a:gdLst>
                <a:gd name="connsiteX0" fmla="*/ 127000 w 736600"/>
                <a:gd name="connsiteY0" fmla="*/ 745066 h 762000"/>
                <a:gd name="connsiteX1" fmla="*/ 381000 w 736600"/>
                <a:gd name="connsiteY1" fmla="*/ 736600 h 762000"/>
                <a:gd name="connsiteX2" fmla="*/ 601133 w 736600"/>
                <a:gd name="connsiteY2" fmla="*/ 762000 h 762000"/>
                <a:gd name="connsiteX3" fmla="*/ 736600 w 736600"/>
                <a:gd name="connsiteY3" fmla="*/ 347133 h 762000"/>
                <a:gd name="connsiteX4" fmla="*/ 372533 w 736600"/>
                <a:gd name="connsiteY4" fmla="*/ 0 h 762000"/>
                <a:gd name="connsiteX5" fmla="*/ 0 w 736600"/>
                <a:gd name="connsiteY5" fmla="*/ 355600 h 762000"/>
                <a:gd name="connsiteX6" fmla="*/ 127000 w 736600"/>
                <a:gd name="connsiteY6" fmla="*/ 745066 h 762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36600" h="762000">
                  <a:moveTo>
                    <a:pt x="127000" y="745066"/>
                  </a:moveTo>
                  <a:lnTo>
                    <a:pt x="381000" y="736600"/>
                  </a:lnTo>
                  <a:lnTo>
                    <a:pt x="601133" y="762000"/>
                  </a:lnTo>
                  <a:lnTo>
                    <a:pt x="736600" y="347133"/>
                  </a:lnTo>
                  <a:lnTo>
                    <a:pt x="372533" y="0"/>
                  </a:lnTo>
                  <a:lnTo>
                    <a:pt x="0" y="355600"/>
                  </a:lnTo>
                  <a:lnTo>
                    <a:pt x="127000" y="745066"/>
                  </a:ln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10" name="Рисунок 9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12107" y="5340912"/>
              <a:ext cx="1621819" cy="121636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241781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Заголовок 1"/>
          <p:cNvSpPr txBox="1">
            <a:spLocks/>
          </p:cNvSpPr>
          <p:nvPr/>
        </p:nvSpPr>
        <p:spPr bwMode="auto">
          <a:xfrm>
            <a:off x="0" y="2537935"/>
            <a:ext cx="9144000" cy="150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  <a:noAutofit/>
          </a:bodyPr>
          <a:lstStyle>
            <a:lvl1pPr algn="ctr" defTabSz="685800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defTabSz="685800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/>
              </a:defRPr>
            </a:lvl2pPr>
            <a:lvl3pPr algn="l" defTabSz="685800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/>
              </a:defRPr>
            </a:lvl3pPr>
            <a:lvl4pPr algn="l" defTabSz="685800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/>
              </a:defRPr>
            </a:lvl4pPr>
            <a:lvl5pPr algn="l" defTabSz="685800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/>
              </a:defRPr>
            </a:lvl5pPr>
            <a:lvl6pPr marL="457200" algn="l" defTabSz="685800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/>
              </a:defRPr>
            </a:lvl6pPr>
            <a:lvl7pPr marL="914400" algn="l" defTabSz="685800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/>
              </a:defRPr>
            </a:lvl7pPr>
            <a:lvl8pPr marL="1371600" algn="l" defTabSz="685800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/>
              </a:defRPr>
            </a:lvl8pPr>
            <a:lvl9pPr marL="1828800" algn="l" defTabSz="685800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/>
              </a:defRPr>
            </a:lvl9pPr>
          </a:lstStyle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chemeClr val="tx2">
                    <a:lumMod val="50000"/>
                  </a:schemeClr>
                </a:solidFill>
                <a:effectLst>
                  <a:glow rad="292100">
                    <a:schemeClr val="bg1">
                      <a:alpha val="60000"/>
                    </a:schemeClr>
                  </a:glo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УСПЕХОВ В НОВОМ УЧЕБНОМ ГОДУ!</a:t>
            </a:r>
            <a:endParaRPr lang="ru-RU" sz="3200" b="1" dirty="0">
              <a:solidFill>
                <a:schemeClr val="tx2">
                  <a:lumMod val="50000"/>
                </a:schemeClr>
              </a:solidFill>
              <a:effectLst>
                <a:glow rad="292100">
                  <a:schemeClr val="bg1">
                    <a:alpha val="60000"/>
                  </a:schemeClr>
                </a:glow>
              </a:effectLst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314575"/>
            <a:ext cx="9144000" cy="971745"/>
          </a:xfrm>
        </p:spPr>
        <p:txBody>
          <a:bodyPr rtlCol="0">
            <a:no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 smtClean="0">
                <a:solidFill>
                  <a:schemeClr val="tx2">
                    <a:lumMod val="50000"/>
                  </a:schemeClr>
                </a:solidFill>
                <a:effectLst>
                  <a:glow rad="292100">
                    <a:schemeClr val="bg1">
                      <a:alpha val="60000"/>
                    </a:schemeClr>
                  </a:glo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СПАСИБО ЗА ВНИМАНИЕ!</a:t>
            </a:r>
            <a:endParaRPr lang="ru-RU" sz="3600" b="1" dirty="0">
              <a:solidFill>
                <a:schemeClr val="tx2">
                  <a:lumMod val="50000"/>
                </a:schemeClr>
              </a:solidFill>
              <a:effectLst>
                <a:glow rad="292100">
                  <a:schemeClr val="bg1">
                    <a:alpha val="60000"/>
                  </a:schemeClr>
                </a:glow>
              </a:effectLst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3594100" y="6302375"/>
            <a:ext cx="2211388" cy="3416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auto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2">
                    <a:lumMod val="50000"/>
                  </a:schemeClr>
                </a:solidFill>
                <a:effectLst>
                  <a:glow rad="88900">
                    <a:schemeClr val="bg1">
                      <a:alpha val="66000"/>
                    </a:schemeClr>
                  </a:glo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Норильск, 2021</a:t>
            </a:r>
          </a:p>
        </p:txBody>
      </p:sp>
      <p:grpSp>
        <p:nvGrpSpPr>
          <p:cNvPr id="8" name="Группа 7"/>
          <p:cNvGrpSpPr/>
          <p:nvPr/>
        </p:nvGrpSpPr>
        <p:grpSpPr>
          <a:xfrm>
            <a:off x="-127000" y="0"/>
            <a:ext cx="1786466" cy="1435276"/>
            <a:chOff x="3712107" y="5340912"/>
            <a:chExt cx="1621819" cy="1216364"/>
          </a:xfrm>
        </p:grpSpPr>
        <p:sp>
          <p:nvSpPr>
            <p:cNvPr id="9" name="Полилиния 8"/>
            <p:cNvSpPr/>
            <p:nvPr/>
          </p:nvSpPr>
          <p:spPr>
            <a:xfrm>
              <a:off x="4174273" y="5418667"/>
              <a:ext cx="685593" cy="762000"/>
            </a:xfrm>
            <a:custGeom>
              <a:avLst/>
              <a:gdLst>
                <a:gd name="connsiteX0" fmla="*/ 127000 w 736600"/>
                <a:gd name="connsiteY0" fmla="*/ 745066 h 762000"/>
                <a:gd name="connsiteX1" fmla="*/ 381000 w 736600"/>
                <a:gd name="connsiteY1" fmla="*/ 736600 h 762000"/>
                <a:gd name="connsiteX2" fmla="*/ 601133 w 736600"/>
                <a:gd name="connsiteY2" fmla="*/ 762000 h 762000"/>
                <a:gd name="connsiteX3" fmla="*/ 736600 w 736600"/>
                <a:gd name="connsiteY3" fmla="*/ 347133 h 762000"/>
                <a:gd name="connsiteX4" fmla="*/ 372533 w 736600"/>
                <a:gd name="connsiteY4" fmla="*/ 0 h 762000"/>
                <a:gd name="connsiteX5" fmla="*/ 0 w 736600"/>
                <a:gd name="connsiteY5" fmla="*/ 355600 h 762000"/>
                <a:gd name="connsiteX6" fmla="*/ 127000 w 736600"/>
                <a:gd name="connsiteY6" fmla="*/ 745066 h 762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36600" h="762000">
                  <a:moveTo>
                    <a:pt x="127000" y="745066"/>
                  </a:moveTo>
                  <a:lnTo>
                    <a:pt x="381000" y="736600"/>
                  </a:lnTo>
                  <a:lnTo>
                    <a:pt x="601133" y="762000"/>
                  </a:lnTo>
                  <a:lnTo>
                    <a:pt x="736600" y="347133"/>
                  </a:lnTo>
                  <a:lnTo>
                    <a:pt x="372533" y="0"/>
                  </a:lnTo>
                  <a:lnTo>
                    <a:pt x="0" y="355600"/>
                  </a:lnTo>
                  <a:lnTo>
                    <a:pt x="127000" y="745066"/>
                  </a:ln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13" name="Рисунок 12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12107" y="5340912"/>
              <a:ext cx="1621819" cy="1216364"/>
            </a:xfrm>
            <a:prstGeom prst="rect">
              <a:avLst/>
            </a:prstGeom>
          </p:spPr>
        </p:pic>
      </p:grpSp>
      <p:sp>
        <p:nvSpPr>
          <p:cNvPr id="14" name="Заголовок 1"/>
          <p:cNvSpPr txBox="1">
            <a:spLocks/>
          </p:cNvSpPr>
          <p:nvPr/>
        </p:nvSpPr>
        <p:spPr bwMode="auto">
          <a:xfrm>
            <a:off x="1128812" y="268943"/>
            <a:ext cx="7886700" cy="544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101600">
              <a:schemeClr val="bg1">
                <a:alpha val="60000"/>
              </a:schemeClr>
            </a:glow>
          </a:effec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defTabSz="685800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defTabSz="685800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/>
              </a:defRPr>
            </a:lvl2pPr>
            <a:lvl3pPr algn="l" defTabSz="685800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/>
              </a:defRPr>
            </a:lvl3pPr>
            <a:lvl4pPr algn="l" defTabSz="685800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/>
              </a:defRPr>
            </a:lvl4pPr>
            <a:lvl5pPr algn="l" defTabSz="685800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/>
              </a:defRPr>
            </a:lvl5pPr>
            <a:lvl6pPr marL="457200" algn="l" defTabSz="685800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/>
              </a:defRPr>
            </a:lvl6pPr>
            <a:lvl7pPr marL="914400" algn="l" defTabSz="685800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/>
              </a:defRPr>
            </a:lvl7pPr>
            <a:lvl8pPr marL="1371600" algn="l" defTabSz="685800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/>
              </a:defRPr>
            </a:lvl8pPr>
            <a:lvl9pPr marL="1828800" algn="l" defTabSz="685800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/>
              </a:defRPr>
            </a:lvl9pPr>
          </a:lstStyle>
          <a:p>
            <a:pPr>
              <a:lnSpc>
                <a:spcPct val="100000"/>
              </a:lnSpc>
            </a:pPr>
            <a:r>
              <a:rPr lang="ru-RU" sz="2000" b="1" dirty="0" smtClean="0">
                <a:solidFill>
                  <a:srgbClr val="244E93"/>
                </a:solidFill>
                <a:latin typeface="Calibri" pitchFamily="34" charset="0"/>
              </a:rPr>
              <a:t/>
            </a:r>
            <a:br>
              <a:rPr lang="ru-RU" sz="2000" b="1" dirty="0" smtClean="0">
                <a:solidFill>
                  <a:srgbClr val="244E93"/>
                </a:solidFill>
                <a:latin typeface="Calibri" pitchFamily="34" charset="0"/>
              </a:rPr>
            </a:br>
            <a:r>
              <a:rPr lang="ru-RU" sz="2000" b="1" dirty="0" smtClean="0">
                <a:solidFill>
                  <a:srgbClr val="244E93"/>
                </a:solidFill>
                <a:latin typeface="Calibri" pitchFamily="34" charset="0"/>
              </a:rPr>
              <a:t/>
            </a:r>
            <a:br>
              <a:rPr lang="ru-RU" sz="2000" b="1" dirty="0" smtClean="0">
                <a:solidFill>
                  <a:srgbClr val="244E93"/>
                </a:solidFill>
                <a:latin typeface="Calibri" pitchFamily="34" charset="0"/>
              </a:rPr>
            </a:br>
            <a:r>
              <a:rPr lang="ru-RU" sz="2000" b="1" dirty="0" smtClean="0">
                <a:solidFill>
                  <a:srgbClr val="244E93"/>
                </a:solidFill>
                <a:effectLst>
                  <a:glow rad="127000">
                    <a:schemeClr val="accent1">
                      <a:alpha val="55000"/>
                    </a:schemeClr>
                  </a:glow>
                </a:effectLst>
                <a:latin typeface="Calibri" pitchFamily="34" charset="0"/>
              </a:rPr>
              <a:t/>
            </a:r>
            <a:br>
              <a:rPr lang="ru-RU" sz="2000" b="1" dirty="0" smtClean="0">
                <a:solidFill>
                  <a:srgbClr val="244E93"/>
                </a:solidFill>
                <a:effectLst>
                  <a:glow rad="127000">
                    <a:schemeClr val="accent1">
                      <a:alpha val="55000"/>
                    </a:schemeClr>
                  </a:glow>
                </a:effectLst>
                <a:latin typeface="Calibri" pitchFamily="34" charset="0"/>
              </a:rPr>
            </a:br>
            <a:r>
              <a:rPr lang="ru-RU" sz="2000" b="1" dirty="0" smtClean="0">
                <a:solidFill>
                  <a:srgbClr val="244E93"/>
                </a:solidFill>
                <a:effectLst>
                  <a:glow rad="127000">
                    <a:schemeClr val="accent1">
                      <a:alpha val="55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000" b="1" dirty="0" smtClean="0">
                <a:solidFill>
                  <a:srgbClr val="244E93"/>
                </a:solidFill>
                <a:effectLst>
                  <a:glow rad="127000">
                    <a:schemeClr val="accent1">
                      <a:alpha val="55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800" b="1" dirty="0" smtClean="0">
                <a:solidFill>
                  <a:schemeClr val="tx2">
                    <a:lumMod val="50000"/>
                  </a:schemeClr>
                </a:solidFill>
                <a:effectLst>
                  <a:glow rad="88900">
                    <a:schemeClr val="bg1">
                      <a:alpha val="66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МУ «Управление общего и дошкольного образования </a:t>
            </a:r>
            <a:br>
              <a:rPr lang="ru-RU" sz="1800" b="1" dirty="0" smtClean="0">
                <a:solidFill>
                  <a:schemeClr val="tx2">
                    <a:lumMod val="50000"/>
                  </a:schemeClr>
                </a:solidFill>
                <a:effectLst>
                  <a:glow rad="88900">
                    <a:schemeClr val="bg1">
                      <a:alpha val="66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800" b="1" dirty="0" smtClean="0">
                <a:solidFill>
                  <a:schemeClr val="tx2">
                    <a:lumMod val="50000"/>
                  </a:schemeClr>
                </a:solidFill>
                <a:effectLst>
                  <a:glow rad="88900">
                    <a:schemeClr val="bg1">
                      <a:alpha val="66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Администрации города Норильска»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2599</TotalTime>
  <Words>173</Words>
  <Application>Microsoft Office PowerPoint</Application>
  <PresentationFormat>Экран (4:3)</PresentationFormat>
  <Paragraphs>33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2" baseType="lpstr">
      <vt:lpstr>Arial</vt:lpstr>
      <vt:lpstr>Arial Black</vt:lpstr>
      <vt:lpstr>Calibri</vt:lpstr>
      <vt:lpstr>Calibri Light</vt:lpstr>
      <vt:lpstr>Тема Office</vt:lpstr>
      <vt:lpstr>    МУ «Управление общего и дошкольного образования  Администрации города Норильска»  </vt:lpstr>
      <vt:lpstr>ГЛАВНАЯ СТРАТЕГИЧЕСКАЯ ЦЕЛЬ</vt:lpstr>
      <vt:lpstr>ПРИОРИТЕТНЫЕ НАПРАВЛЕНИЯ </vt:lpstr>
      <vt:lpstr>Презентация PowerPoint</vt:lpstr>
      <vt:lpstr>ПРИОРИТЕТНЫЕ НАПРАВЛЕНИЯ </vt:lpstr>
      <vt:lpstr>ВЫСТУПЛЕНИЕ ПРЕЗИДЕНТА НА ВСЕРОССИЙСКОМ ОТКРЫТОМ УРОКЕ </vt:lpstr>
      <vt:lpstr>СПАСИБО ЗА ВНИМАНИЕ!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 presentation</dc:title>
  <dc:creator>Ирина</dc:creator>
  <cp:lastModifiedBy>Касаткина Юлия Александровна</cp:lastModifiedBy>
  <cp:revision>388</cp:revision>
  <cp:lastPrinted>2021-09-01T05:53:28Z</cp:lastPrinted>
  <dcterms:created xsi:type="dcterms:W3CDTF">2014-11-21T11:00:06Z</dcterms:created>
  <dcterms:modified xsi:type="dcterms:W3CDTF">2021-09-06T08:20:24Z</dcterms:modified>
</cp:coreProperties>
</file>