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31" r:id="rId2"/>
    <p:sldId id="315" r:id="rId3"/>
    <p:sldId id="292" r:id="rId4"/>
    <p:sldId id="329" r:id="rId5"/>
    <p:sldId id="330" r:id="rId6"/>
    <p:sldId id="325" r:id="rId7"/>
    <p:sldId id="319" r:id="rId8"/>
    <p:sldId id="320" r:id="rId9"/>
    <p:sldId id="321" r:id="rId10"/>
    <p:sldId id="328" r:id="rId11"/>
    <p:sldId id="316" r:id="rId12"/>
    <p:sldId id="317" r:id="rId13"/>
    <p:sldId id="327" r:id="rId14"/>
    <p:sldId id="333" r:id="rId15"/>
    <p:sldId id="326" r:id="rId16"/>
    <p:sldId id="332" r:id="rId17"/>
    <p:sldId id="26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99"/>
    <a:srgbClr val="99CCFF"/>
    <a:srgbClr val="CCECFF"/>
    <a:srgbClr val="FFCCFF"/>
    <a:srgbClr val="006600"/>
    <a:srgbClr val="D0E2F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53E79F-3B92-4B14-96E4-45FB69B3AB06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FBBAF6-09D8-4430-9856-C0BD5C138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50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6BBC-4271-45C6-AED7-3C876DAD5492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92C0-45ED-45A5-AA7E-1375BBBEC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0A60-6602-4FE8-A277-615C30FBBEF7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7D9B-60E3-4134-9A0D-9CF621EC2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6"/>
            <a:ext cx="1478756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90" y="365126"/>
            <a:ext cx="4321969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06D0-02B5-4013-9282-E5C22536685F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1455-417C-4420-8A28-86A55BF6E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87F9-B879-459D-AC2B-56193E40EB00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43F3-861B-46E3-9BA6-D8E6A7AA3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1A53-955C-493C-8AFB-08A246D1D77E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2B46-DC85-466A-86D0-896187B1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9" y="1825625"/>
            <a:ext cx="2900363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2" y="1825625"/>
            <a:ext cx="2900363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6FBD-2903-42DD-B239-D4E75F791B9E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C7B5-C7B2-4217-8868-442F37B8F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3179-62E9-4000-BC7C-7026AEE72644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FC6D-5E6F-43D6-8B98-92AB51C60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EED6-51E8-4D90-95E7-4479AED508E0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76EE-A838-420E-93BA-F8657A63C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6528-779A-494A-BBC7-0BB828B165B2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C5F3-8506-4A2E-894C-C24D67CBDE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3267-098B-4F07-BBB3-AD916BEE953B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C7409-159C-4DD1-A481-430ECD30A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1D75-FB1B-406D-932F-D4BB4E0C5B5E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96C0-2B16-404E-83B3-E97F4A585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98615F-9015-458B-8DA1-8A4EAFC2D1AF}" type="datetimeFigureOut">
              <a:rPr lang="ru-RU"/>
              <a:pPr>
                <a:defRPr/>
              </a:pPr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ED3EDB-172A-4E2D-A883-E5C08053B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1511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6045"/>
            <a:ext cx="9144000" cy="697165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788" y="1402486"/>
            <a:ext cx="8660423" cy="4775893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Дошкольное образование: </a:t>
            </a: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Норильск, 2021</a:t>
            </a:r>
          </a:p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54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-85810" y="65902"/>
            <a:ext cx="1786466" cy="1435276"/>
            <a:chOff x="3712107" y="5340912"/>
            <a:chExt cx="1621819" cy="1216364"/>
          </a:xfrm>
        </p:grpSpPr>
        <p:sp>
          <p:nvSpPr>
            <p:cNvPr id="6" name="Полилиния 5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33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411" y="1083605"/>
            <a:ext cx="8686800" cy="4780865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равных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возможностей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Ожидания ключевых фигур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ru-RU" sz="2400" b="1" dirty="0" smtClean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– 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411" y="191385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16366"/>
              </p:ext>
            </p:extLst>
          </p:nvPr>
        </p:nvGraphicFramePr>
        <p:xfrm>
          <a:off x="303824" y="2606747"/>
          <a:ext cx="8607669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8"/>
                <a:gridCol w="2185240"/>
                <a:gridCol w="4352191"/>
              </a:tblGrid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Родители </a:t>
                      </a:r>
                      <a:endParaRPr lang="ru-RU" sz="2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Дети</a:t>
                      </a:r>
                      <a:r>
                        <a:rPr lang="ru-RU" sz="2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Детский сад </a:t>
                      </a:r>
                      <a:endParaRPr lang="ru-RU" sz="2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3688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Ожидания</a:t>
                      </a:r>
                      <a:r>
                        <a:rPr lang="ru-RU" sz="23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23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Группы  и условия в каждом детском саду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Социализация и образование в среде сверстников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Лояльные родители,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компетентные педагоги, дополнительное финансирование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88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Реальность </a:t>
                      </a:r>
                      <a:endParaRPr lang="ru-RU" sz="23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  <a:tr h="13106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Детский сад далеко от дома,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отложенный результат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Трудности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взаимодействия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Приспособление среды,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завышенные требования родителей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1" name="Полилиния 10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7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540" y="1062746"/>
            <a:ext cx="8661746" cy="8731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Развитие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дополнительного образования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детских садах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411" y="2099864"/>
            <a:ext cx="8686800" cy="4719927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213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кружков,  20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секций,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студии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 курсов и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клубов</a:t>
            </a:r>
            <a:endParaRPr lang="ru-RU" sz="18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336" y="107945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96529"/>
              </p:ext>
            </p:extLst>
          </p:nvPr>
        </p:nvGraphicFramePr>
        <p:xfrm>
          <a:off x="287776" y="2387100"/>
          <a:ext cx="8603273" cy="3007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8298"/>
                <a:gridCol w="2126376"/>
                <a:gridCol w="1198599"/>
              </a:tblGrid>
              <a:tr h="483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Направление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Объединения 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Дети 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71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Познавательное (социальное и нравственное)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69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1263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Художественно - эстетическое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96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1578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Физическое развитие (шашки и шахматы)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1778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249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4619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9" name="Полилиния 8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15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458" y="1133622"/>
            <a:ext cx="8295503" cy="5497837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КАДРЫ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1360 	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 (1536 прочие должности)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высшим образованием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высшая категория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категория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повышают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квалификацию 1 раз в три года 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1736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повысили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квалификацию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дистанционно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87% 	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награды различного уровня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Вакансии: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 		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вакансии (+ 12)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обслуживающего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(+ 43)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800" dirty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336" y="0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8" name="Полилиния 7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58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862" y="1350257"/>
            <a:ext cx="8778875" cy="4829043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и достижения 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176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статей о дошкольном образовании Норильска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профессиональных изданиях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детских садов - участники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сетевой инновационной площадки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 внедрению парциальной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модульной образовательной программы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Фрёбеля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до робота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(ДС №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1, 2,4,5,28,29,36,46,81,83,86,92,97)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endParaRPr lang="ru-RU" sz="2800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9338" y="170937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1" name="Полилиния 10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84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498" y="1186004"/>
            <a:ext cx="8568410" cy="5302721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и достижения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Детский сад № 1 «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</a:rPr>
              <a:t>Северок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». Василенко Ю.О инструктор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победитель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регионального этапа VIII Всероссийского конкурса «Воспитатели России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Детский сад № 36 «Полянка»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победитель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краевого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конкурса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«Книжная страна: классики – детям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Детский сад № 3 «Солнышко» Спутай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Е.В.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в десятке победителей конкурса «Воспитатель года Красноярского края – 2021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Детский сад № 46 «Надежда»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Александрова И.В. лауреат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конкурса «Учитель-дефектолог года-2021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0" indent="0">
              <a:buNone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Детский сад № 14 «Олененок»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третье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место в 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</a:rPr>
              <a:t>XV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 Региональном конкурсе им. </a:t>
            </a:r>
            <a:r>
              <a:rPr lang="ru-RU" sz="2200" b="1" dirty="0" err="1">
                <a:solidFill>
                  <a:schemeClr val="accent1">
                    <a:lumMod val="50000"/>
                  </a:schemeClr>
                </a:solidFill>
              </a:rPr>
              <a:t>Л.И.Малининой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800" dirty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9336" y="0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8" name="Полилиния 7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80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486" y="1092395"/>
            <a:ext cx="8686800" cy="5568464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и достижения 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Проект шашечного образования 	- 3 559 детей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Спартакиада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плаванию		- 750 детей 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Спартакиада  семей			- 19команд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					57 участников 									250 болельщиков</a:t>
            </a:r>
          </a:p>
          <a:p>
            <a:pPr marL="0" indent="0" algn="ctr">
              <a:buNone/>
            </a:pPr>
            <a:endParaRPr lang="ru-RU" sz="28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411" y="272563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b="1" dirty="0" smtClean="0">
              <a:solidFill>
                <a:srgbClr val="244E93"/>
              </a:solidFill>
              <a:latin typeface="Calibri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88" y="3743979"/>
            <a:ext cx="3927453" cy="2737152"/>
          </a:xfrm>
          <a:prstGeom prst="rect">
            <a:avLst/>
          </a:prstGeom>
        </p:spPr>
      </p:pic>
      <p:pic>
        <p:nvPicPr>
          <p:cNvPr id="10" name="Рисунок 9" descr="C:\Users\RodionovaVV\Desktop\Отчет за 20-21\фото ПЛАВАНИЕ 2021\ДС 83\DSCN0231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90" y="3743979"/>
            <a:ext cx="4093828" cy="273715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Группа 10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2" name="Полилиния 11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062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1394" y="1092395"/>
            <a:ext cx="8271545" cy="5476185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и достижения 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Фестиваль 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Солнышко в ладошках» 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тыс. участников </a:t>
            </a:r>
          </a:p>
          <a:p>
            <a:pPr marL="0" indent="0" algn="just">
              <a:buNone/>
            </a:pP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Фестиваль 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«Театральная весна»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тыс. участников </a:t>
            </a:r>
          </a:p>
          <a:p>
            <a:pPr marL="0" indent="0" algn="just">
              <a:buNone/>
            </a:pP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городских конкурсах и фестивалях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3,8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тыс. детей</a:t>
            </a:r>
            <a:endParaRPr lang="ru-RU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В дистанционных конкурсах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более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тыс. детей</a:t>
            </a:r>
            <a:endParaRPr lang="ru-RU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8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23825" y="190607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</a:t>
            </a:r>
            <a:r>
              <a:rPr lang="ru-RU" sz="1800" b="1" dirty="0" smtClean="0">
                <a:solidFill>
                  <a:srgbClr val="244E93"/>
                </a:solidFill>
                <a:latin typeface="Calibri" pitchFamily="34" charset="0"/>
              </a:rPr>
              <a:t>Управление общего и дошкольного образования </a:t>
            </a:r>
            <a:br>
              <a:rPr lang="ru-RU" sz="18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18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166" y="1951751"/>
            <a:ext cx="4111827" cy="2835479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1" name="Полилиния 10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90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438" y="1890714"/>
            <a:ext cx="8945562" cy="21812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Успехов в новом учебном году!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202" name="Rectangle 7"/>
          <p:cNvSpPr>
            <a:spLocks noChangeArrowheads="1"/>
          </p:cNvSpPr>
          <p:nvPr/>
        </p:nvSpPr>
        <p:spPr bwMode="auto">
          <a:xfrm rot="10799034" flipV="1">
            <a:off x="1463675" y="222322"/>
            <a:ext cx="61849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</a:t>
            </a: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>общего и дошкольного образования </a:t>
            </a:r>
          </a:p>
          <a:p>
            <a:pPr algn="ctr"/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>Администрации города </a:t>
            </a: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Норильска»</a:t>
            </a:r>
            <a:endParaRPr lang="ru-RU" sz="2000" b="1" dirty="0">
              <a:solidFill>
                <a:srgbClr val="244E93"/>
              </a:solidFill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94100" y="6302375"/>
            <a:ext cx="2211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Норильск,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2021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8" name="Полилиния 7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666" y="176045"/>
            <a:ext cx="7886700" cy="712365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1512" y="1410723"/>
            <a:ext cx="8088218" cy="477589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системе дошкольного образования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создание мест и условий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детей до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3-х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лет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обеспечение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равных возможностей детям с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разными образовательными потребностями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- развитие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дополнительного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образования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6" name="Полилиния 5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4960" y="1180430"/>
            <a:ext cx="8633667" cy="5220370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СЕТЬ - 38 детских садов 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Реорганизация 	детский сад № 4 «Колокольчик»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+ 217 мест 		детский сад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№ 86 «Брусничка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2к.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- 306 мест 		детский сад № 71 «Антошка»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- 236 мест 		детский сад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№ 1 «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Северок» 2к.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Количество мест: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2020 год – 12 838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		2021 год – 13075 (прогноз)</a:t>
            </a:r>
            <a:endParaRPr lang="ru-RU" sz="2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2000" b="1" dirty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16523" y="164767"/>
            <a:ext cx="85021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</a:t>
            </a: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>общего и дошкольного образования </a:t>
            </a:r>
            <a:br>
              <a:rPr lang="ru-RU" sz="2000" b="1" dirty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>Администрации города </a:t>
            </a: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Норильска»</a:t>
            </a: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6" name="Полилиния 5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862" y="1535056"/>
            <a:ext cx="8778875" cy="5606589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(кабинеты и помещения, центры)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180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	физическое развитие	детей</a:t>
            </a:r>
          </a:p>
          <a:p>
            <a:pPr marL="0" lv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49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	медицинское обеспечение </a:t>
            </a:r>
          </a:p>
          <a:p>
            <a:pPr marL="0" lv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65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	сохранение психического 	здоровья </a:t>
            </a:r>
          </a:p>
          <a:p>
            <a:pPr marL="0" lv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77 	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коррекционная работа </a:t>
            </a:r>
          </a:p>
          <a:p>
            <a:pPr marL="0" lv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96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	художественно-эстетическое развитие </a:t>
            </a:r>
          </a:p>
          <a:p>
            <a:pPr marL="0" lv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195 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центры </a:t>
            </a:r>
          </a:p>
          <a:p>
            <a:pPr marL="0" lv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44 	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зимние сады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56568" y="150180"/>
            <a:ext cx="8870950" cy="7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1" name="Полилиния 10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72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975" y="1303616"/>
            <a:ext cx="8686800" cy="4610624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 (группы)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444 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общеобразовательных групп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	компенсирующих групп: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	-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для детей с речевыми нарушениями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-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для детей с задержкой псих. Развития</a:t>
            </a:r>
          </a:p>
          <a:p>
            <a:pPr marL="0" indent="0" algn="just"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	-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для детей с нарушением зрения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	комбинированная группа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	оздоровительных группы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	круглосуточных  группы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групп в том числе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разновозрастных</a:t>
            </a:r>
            <a:endParaRPr lang="ru-RU" sz="2000" b="1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411" y="306119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1" name="Полилиния 10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95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4204" y="1140126"/>
            <a:ext cx="8686800" cy="5458955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Очередь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2000" b="1" dirty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446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</a:t>
            </a: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>общего и дошкольного образования </a:t>
            </a:r>
            <a:br>
              <a:rPr lang="ru-RU" sz="2000" b="1" dirty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>Администрации города </a:t>
            </a: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Норильска»</a:t>
            </a:r>
            <a:r>
              <a:rPr lang="ru-RU" sz="2000" b="1" dirty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34950"/>
              </p:ext>
            </p:extLst>
          </p:nvPr>
        </p:nvGraphicFramePr>
        <p:xfrm>
          <a:off x="617837" y="2141837"/>
          <a:ext cx="7933038" cy="4239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047"/>
                <a:gridCol w="1983047"/>
                <a:gridCol w="1983047"/>
                <a:gridCol w="1983897"/>
              </a:tblGrid>
              <a:tr h="313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Год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Очередь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Поставлено в очередь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Динамика очереди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6002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3506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+ 334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2015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5980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3654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- 22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2016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6344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4066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+ 364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2017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6176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3396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- 176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2018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5215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3194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- 959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2019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4905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2066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- 310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2020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3389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2482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- 931 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2021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3240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effectLst/>
                        </a:rPr>
                        <a:t>1812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effectLst/>
                        </a:rPr>
                        <a:t>- 149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8" name="Полилиния 7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06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243" y="2133386"/>
            <a:ext cx="8686800" cy="5164231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Обеспеченность местами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11 642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детей посещают детские сады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21,2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средняя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наполняемость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групп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64,3%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обеспеченность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местами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от 2-х мес. до 3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лет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69,7 %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обеспеченность местами от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1-го до 6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лет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обеспеченность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местами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от 3-х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до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7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лет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2 368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количество выпускников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2021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году (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- 193)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093" y="179404"/>
            <a:ext cx="8870950" cy="873125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sz="2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6" name="Полилиния 5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19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849" y="1244073"/>
            <a:ext cx="8722926" cy="514025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 и условий для детей до 3-х лет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2244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посещают детские сады (+53)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	общее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количество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групп (+ 4)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19,1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средняя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наполняемость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групп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64,3%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обеспеченность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местами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от 2-х мес. до 3 лет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ru-RU" sz="2000" b="1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411" y="158263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595" y="4116742"/>
            <a:ext cx="3465434" cy="2575586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2" name="Полилиния 11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01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411" y="1083605"/>
            <a:ext cx="8686800" cy="5369951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равных возможностей детям с 	разными образовательными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потребностями</a:t>
            </a:r>
          </a:p>
          <a:p>
            <a:pPr marL="0" indent="0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1041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детей  ОВЗ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142 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дети - инвалиды 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 		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компенсирующих групп (+ 4/12)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		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омбинированных группы (+ 10/21)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74%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обеспеченность местами детей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ОВЗ и 				детей-инвалидов</a:t>
            </a:r>
            <a:endParaRPr lang="ru-RU" sz="2800" b="1" dirty="0"/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endParaRPr lang="ru-RU" sz="2800" b="1" dirty="0" smtClean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3825" y="395655"/>
            <a:ext cx="8870950" cy="72988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33521" y="1277035"/>
            <a:ext cx="8598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41411" y="235770"/>
            <a:ext cx="8870950" cy="67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МУ «Управление общего и дошкольного образования 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  <a:t>Администрации города Норильска»</a:t>
            </a:r>
            <a:br>
              <a:rPr lang="ru-RU" sz="2000" b="1" dirty="0" smtClean="0">
                <a:solidFill>
                  <a:srgbClr val="244E93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244E93"/>
                </a:solidFill>
                <a:latin typeface="Calibri" pitchFamily="34" charset="0"/>
              </a:rPr>
            </a:b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-127000" y="0"/>
            <a:ext cx="1786466" cy="1435276"/>
            <a:chOff x="3712107" y="5340912"/>
            <a:chExt cx="1621819" cy="1216364"/>
          </a:xfrm>
        </p:grpSpPr>
        <p:sp>
          <p:nvSpPr>
            <p:cNvPr id="11" name="Полилиния 10"/>
            <p:cNvSpPr/>
            <p:nvPr/>
          </p:nvSpPr>
          <p:spPr>
            <a:xfrm>
              <a:off x="4174273" y="5418667"/>
              <a:ext cx="685593" cy="762000"/>
            </a:xfrm>
            <a:custGeom>
              <a:avLst/>
              <a:gdLst>
                <a:gd name="connsiteX0" fmla="*/ 127000 w 736600"/>
                <a:gd name="connsiteY0" fmla="*/ 745066 h 762000"/>
                <a:gd name="connsiteX1" fmla="*/ 381000 w 736600"/>
                <a:gd name="connsiteY1" fmla="*/ 736600 h 762000"/>
                <a:gd name="connsiteX2" fmla="*/ 601133 w 736600"/>
                <a:gd name="connsiteY2" fmla="*/ 762000 h 762000"/>
                <a:gd name="connsiteX3" fmla="*/ 736600 w 736600"/>
                <a:gd name="connsiteY3" fmla="*/ 347133 h 762000"/>
                <a:gd name="connsiteX4" fmla="*/ 372533 w 736600"/>
                <a:gd name="connsiteY4" fmla="*/ 0 h 762000"/>
                <a:gd name="connsiteX5" fmla="*/ 0 w 736600"/>
                <a:gd name="connsiteY5" fmla="*/ 355600 h 762000"/>
                <a:gd name="connsiteX6" fmla="*/ 127000 w 736600"/>
                <a:gd name="connsiteY6" fmla="*/ 74506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600" h="762000">
                  <a:moveTo>
                    <a:pt x="127000" y="745066"/>
                  </a:moveTo>
                  <a:lnTo>
                    <a:pt x="381000" y="736600"/>
                  </a:lnTo>
                  <a:lnTo>
                    <a:pt x="601133" y="762000"/>
                  </a:lnTo>
                  <a:lnTo>
                    <a:pt x="736600" y="347133"/>
                  </a:lnTo>
                  <a:lnTo>
                    <a:pt x="372533" y="0"/>
                  </a:lnTo>
                  <a:lnTo>
                    <a:pt x="0" y="355600"/>
                  </a:lnTo>
                  <a:lnTo>
                    <a:pt x="127000" y="74506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107" y="5340912"/>
              <a:ext cx="1621819" cy="121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10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3333</TotalTime>
  <Words>428</Words>
  <Application>Microsoft Office PowerPoint</Application>
  <PresentationFormat>Экран (4:3)</PresentationFormat>
  <Paragraphs>228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    МУ «Управление общего и дошкольного образования  Администрации города Норильска»  </vt:lpstr>
      <vt:lpstr>    МУ «Управление общего и дошкольного образования  Администрации города Норильска»  </vt:lpstr>
      <vt:lpstr>Презентация PowerPoint</vt:lpstr>
      <vt:lpstr>    </vt:lpstr>
      <vt:lpstr>    </vt:lpstr>
      <vt:lpstr>Презентация PowerPoint</vt:lpstr>
      <vt:lpstr>  МУ «Управление общего и дошкольного образования  Администрации города Норильска» </vt:lpstr>
      <vt:lpstr>    </vt:lpstr>
      <vt:lpstr>    </vt:lpstr>
      <vt:lpstr>    </vt:lpstr>
      <vt:lpstr> Развитие  дополнительного образования  в детских садах</vt:lpstr>
      <vt:lpstr>Презентация PowerPoint</vt:lpstr>
      <vt:lpstr>    </vt:lpstr>
      <vt:lpstr>Презентация PowerPoint</vt:lpstr>
      <vt:lpstr>    </vt:lpstr>
      <vt:lpstr>    </vt:lpstr>
      <vt:lpstr>Спасибо за внимание!  Успехов в новом учебном году!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Ирина</dc:creator>
  <cp:lastModifiedBy>Янгурская Елена Геннадьевна</cp:lastModifiedBy>
  <cp:revision>427</cp:revision>
  <cp:lastPrinted>2017-08-25T04:06:41Z</cp:lastPrinted>
  <dcterms:created xsi:type="dcterms:W3CDTF">2014-11-21T11:00:06Z</dcterms:created>
  <dcterms:modified xsi:type="dcterms:W3CDTF">2021-09-03T03:12:13Z</dcterms:modified>
</cp:coreProperties>
</file>