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79" r:id="rId3"/>
    <p:sldId id="272" r:id="rId4"/>
    <p:sldId id="271" r:id="rId5"/>
    <p:sldId id="273" r:id="rId6"/>
    <p:sldId id="280" r:id="rId7"/>
    <p:sldId id="274" r:id="rId8"/>
    <p:sldId id="275" r:id="rId9"/>
    <p:sldId id="276" r:id="rId10"/>
    <p:sldId id="278" r:id="rId11"/>
    <p:sldId id="260" r:id="rId12"/>
    <p:sldId id="269" r:id="rId13"/>
    <p:sldId id="262" r:id="rId14"/>
    <p:sldId id="281" r:id="rId15"/>
  </p:sldIdLst>
  <p:sldSz cx="9906000" cy="6858000" type="A4"/>
  <p:notesSz cx="9906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3344"/>
    <a:srgbClr val="C59C5D"/>
    <a:srgbClr val="E8D6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00" autoAdjust="0"/>
    <p:restoredTop sz="94650" autoAdjust="0"/>
  </p:normalViewPr>
  <p:slideViewPr>
    <p:cSldViewPr>
      <p:cViewPr varScale="1">
        <p:scale>
          <a:sx n="105" d="100"/>
          <a:sy n="105" d="100"/>
        </p:scale>
        <p:origin x="1626" y="9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42950" y="2125980"/>
            <a:ext cx="84201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85900" y="3840480"/>
            <a:ext cx="69342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153344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C59C5D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153344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9530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0159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153344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401944" y="229219"/>
            <a:ext cx="1112234" cy="1352395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13714"/>
            <a:ext cx="9474707" cy="684428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99486" y="207721"/>
            <a:ext cx="3900170" cy="3917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153344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44598" y="1231605"/>
            <a:ext cx="7009765" cy="2693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C59C5D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368040" y="6377940"/>
            <a:ext cx="31699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9530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13232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office@ca-kk.ru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906000" cy="6858000"/>
          </a:xfrm>
          <a:custGeom>
            <a:avLst/>
            <a:gdLst/>
            <a:ahLst/>
            <a:cxnLst/>
            <a:rect l="l" t="t" r="r" b="b"/>
            <a:pathLst>
              <a:path w="9906000" h="6858000">
                <a:moveTo>
                  <a:pt x="9906000" y="0"/>
                </a:moveTo>
                <a:lnTo>
                  <a:pt x="0" y="0"/>
                </a:lnTo>
                <a:lnTo>
                  <a:pt x="0" y="6858000"/>
                </a:lnTo>
                <a:lnTo>
                  <a:pt x="9906000" y="6858000"/>
                </a:lnTo>
                <a:lnTo>
                  <a:pt x="9906000" y="0"/>
                </a:lnTo>
                <a:close/>
              </a:path>
            </a:pathLst>
          </a:custGeom>
          <a:solidFill>
            <a:srgbClr val="153344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8661" y="257175"/>
            <a:ext cx="9557385" cy="6600825"/>
            <a:chOff x="128015" y="257556"/>
            <a:chExt cx="9557385" cy="660082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8015" y="257556"/>
              <a:ext cx="9474708" cy="6600439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536448" y="2709671"/>
              <a:ext cx="1039494" cy="4008120"/>
            </a:xfrm>
            <a:custGeom>
              <a:avLst/>
              <a:gdLst/>
              <a:ahLst/>
              <a:cxnLst/>
              <a:rect l="l" t="t" r="r" b="b"/>
              <a:pathLst>
                <a:path w="1039494" h="4008120">
                  <a:moveTo>
                    <a:pt x="1039368" y="3159252"/>
                  </a:moveTo>
                  <a:lnTo>
                    <a:pt x="0" y="3159252"/>
                  </a:lnTo>
                  <a:lnTo>
                    <a:pt x="519684" y="4008120"/>
                  </a:lnTo>
                  <a:lnTo>
                    <a:pt x="1039368" y="3159252"/>
                  </a:lnTo>
                  <a:close/>
                </a:path>
                <a:path w="1039494" h="4008120">
                  <a:moveTo>
                    <a:pt x="1039368" y="1574292"/>
                  </a:moveTo>
                  <a:lnTo>
                    <a:pt x="0" y="1574292"/>
                  </a:lnTo>
                  <a:lnTo>
                    <a:pt x="519684" y="2424684"/>
                  </a:lnTo>
                  <a:lnTo>
                    <a:pt x="1039368" y="1574292"/>
                  </a:lnTo>
                  <a:close/>
                </a:path>
                <a:path w="1039494" h="4008120">
                  <a:moveTo>
                    <a:pt x="1039368" y="0"/>
                  </a:moveTo>
                  <a:lnTo>
                    <a:pt x="0" y="0"/>
                  </a:lnTo>
                  <a:lnTo>
                    <a:pt x="519684" y="848868"/>
                  </a:lnTo>
                  <a:lnTo>
                    <a:pt x="1039368" y="0"/>
                  </a:lnTo>
                  <a:close/>
                </a:path>
              </a:pathLst>
            </a:custGeom>
            <a:solidFill>
              <a:srgbClr val="E4D1A9">
                <a:alpha val="4705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62999" y="260604"/>
              <a:ext cx="922020" cy="879348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1219200" y="5292653"/>
            <a:ext cx="7553959" cy="109004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ru-RU" sz="4400" b="1" spc="370" dirty="0">
                <a:solidFill>
                  <a:schemeClr val="bg1"/>
                </a:solidFill>
                <a:latin typeface="Tahoma"/>
                <a:cs typeface="Tahoma"/>
              </a:rPr>
              <a:t>Регистрация</a:t>
            </a:r>
            <a:br>
              <a:rPr lang="ru-RU" sz="3600" spc="370" dirty="0">
                <a:solidFill>
                  <a:srgbClr val="C59C5D"/>
                </a:solidFill>
                <a:latin typeface="Tahoma"/>
                <a:cs typeface="Tahoma"/>
              </a:rPr>
            </a:br>
            <a:r>
              <a:rPr lang="ru-RU" sz="3600" spc="325" dirty="0">
                <a:solidFill>
                  <a:schemeClr val="bg1"/>
                </a:solidFill>
                <a:latin typeface="Tahoma"/>
                <a:cs typeface="Tahoma"/>
              </a:rPr>
              <a:t>участников</a:t>
            </a:r>
            <a:endParaRPr sz="3600" dirty="0">
              <a:latin typeface="Tahoma"/>
              <a:cs typeface="Tahoma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E1075B1-A627-4B16-9094-293787CD2B9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715448"/>
            <a:ext cx="4953000" cy="3429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3954FA3D-F96E-4760-B557-664D6EC8B4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09877"/>
            <a:ext cx="9906000" cy="5572125"/>
          </a:xfrm>
          <a:prstGeom prst="rect">
            <a:avLst/>
          </a:prstGeom>
        </p:spPr>
      </p:pic>
      <p:sp>
        <p:nvSpPr>
          <p:cNvPr id="15" name="object 2">
            <a:extLst>
              <a:ext uri="{FF2B5EF4-FFF2-40B4-BE49-F238E27FC236}">
                <a16:creationId xmlns:a16="http://schemas.microsoft.com/office/drawing/2014/main" id="{6C3BE31A-ECDA-4800-BB41-08BA4888AA1C}"/>
              </a:ext>
            </a:extLst>
          </p:cNvPr>
          <p:cNvSpPr txBox="1"/>
          <p:nvPr/>
        </p:nvSpPr>
        <p:spPr>
          <a:xfrm>
            <a:off x="1000442" y="616516"/>
            <a:ext cx="7905115" cy="10720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0" algn="ctr">
              <a:lnSpc>
                <a:spcPct val="100000"/>
              </a:lnSpc>
              <a:spcBef>
                <a:spcPts val="100"/>
              </a:spcBef>
            </a:pPr>
            <a:r>
              <a:rPr sz="2200" spc="120" dirty="0" err="1">
                <a:solidFill>
                  <a:srgbClr val="153344"/>
                </a:solidFill>
                <a:latin typeface="Tahoma"/>
                <a:cs typeface="Tahoma"/>
              </a:rPr>
              <a:t>Сроки</a:t>
            </a:r>
            <a:r>
              <a:rPr sz="2200" spc="-5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2200" spc="100" dirty="0">
                <a:solidFill>
                  <a:srgbClr val="153344"/>
                </a:solidFill>
                <a:latin typeface="Tahoma"/>
                <a:cs typeface="Tahoma"/>
              </a:rPr>
              <a:t>регистрации и проведения отборочного этапа</a:t>
            </a:r>
            <a:endParaRPr sz="2200" dirty="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2200" spc="120" dirty="0">
                <a:solidFill>
                  <a:srgbClr val="153344"/>
                </a:solidFill>
                <a:latin typeface="Tahoma"/>
                <a:cs typeface="Tahoma"/>
              </a:rPr>
              <a:t>Всероссийского</a:t>
            </a:r>
            <a:r>
              <a:rPr sz="220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sz="2200" spc="80" dirty="0">
                <a:solidFill>
                  <a:srgbClr val="153344"/>
                </a:solidFill>
                <a:latin typeface="Tahoma"/>
                <a:cs typeface="Tahoma"/>
              </a:rPr>
              <a:t>профессионального</a:t>
            </a:r>
            <a:r>
              <a:rPr sz="2200" spc="-1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sz="2200" spc="95" dirty="0">
                <a:solidFill>
                  <a:srgbClr val="153344"/>
                </a:solidFill>
                <a:latin typeface="Tahoma"/>
                <a:cs typeface="Tahoma"/>
              </a:rPr>
              <a:t>конкурса</a:t>
            </a:r>
            <a:endParaRPr sz="2200" dirty="0">
              <a:latin typeface="Tahoma"/>
              <a:cs typeface="Tahoma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400" b="1" spc="65" dirty="0">
                <a:solidFill>
                  <a:srgbClr val="153344"/>
                </a:solidFill>
                <a:latin typeface="Tahoma"/>
                <a:cs typeface="Tahoma"/>
              </a:rPr>
              <a:t>«Директор</a:t>
            </a:r>
            <a:r>
              <a:rPr lang="ru-RU" sz="2400" b="1" spc="-6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2400" b="1" spc="65" dirty="0">
                <a:solidFill>
                  <a:srgbClr val="153344"/>
                </a:solidFill>
                <a:latin typeface="Tahoma"/>
                <a:cs typeface="Tahoma"/>
              </a:rPr>
              <a:t>года</a:t>
            </a:r>
            <a:r>
              <a:rPr lang="ru-RU" sz="2400" b="1" spc="-3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2400" b="1" spc="70" dirty="0">
                <a:solidFill>
                  <a:srgbClr val="153344"/>
                </a:solidFill>
                <a:latin typeface="Tahoma"/>
                <a:cs typeface="Tahoma"/>
              </a:rPr>
              <a:t>России 2023»</a:t>
            </a:r>
            <a:endParaRPr lang="ru-RU" sz="2400" dirty="0">
              <a:solidFill>
                <a:srgbClr val="153344"/>
              </a:solidFill>
              <a:latin typeface="Tahoma"/>
              <a:cs typeface="Tahoma"/>
            </a:endParaRPr>
          </a:p>
        </p:txBody>
      </p: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F19B1921-F0F1-4AD5-97C3-D49848CBDC11}"/>
              </a:ext>
            </a:extLst>
          </p:cNvPr>
          <p:cNvGrpSpPr/>
          <p:nvPr/>
        </p:nvGrpSpPr>
        <p:grpSpPr>
          <a:xfrm>
            <a:off x="1216864" y="2286000"/>
            <a:ext cx="7699998" cy="2497059"/>
            <a:chOff x="1216864" y="1766594"/>
            <a:chExt cx="7699998" cy="2497059"/>
          </a:xfrm>
        </p:grpSpPr>
        <p:sp>
          <p:nvSpPr>
            <p:cNvPr id="18" name="object 3">
              <a:extLst>
                <a:ext uri="{FF2B5EF4-FFF2-40B4-BE49-F238E27FC236}">
                  <a16:creationId xmlns:a16="http://schemas.microsoft.com/office/drawing/2014/main" id="{6365B732-A0E6-4DB2-8FA3-189FAC0FDD3E}"/>
                </a:ext>
              </a:extLst>
            </p:cNvPr>
            <p:cNvSpPr txBox="1"/>
            <p:nvPr/>
          </p:nvSpPr>
          <p:spPr>
            <a:xfrm>
              <a:off x="1220674" y="2667000"/>
              <a:ext cx="1826260" cy="567463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12700" marR="5080">
                <a:lnSpc>
                  <a:spcPct val="100000"/>
                </a:lnSpc>
                <a:spcBef>
                  <a:spcPts val="105"/>
                </a:spcBef>
              </a:pPr>
              <a:r>
                <a:rPr b="1" spc="90" dirty="0">
                  <a:solidFill>
                    <a:srgbClr val="153344"/>
                  </a:solidFill>
                  <a:latin typeface="Tahoma"/>
                  <a:cs typeface="Tahoma"/>
                </a:rPr>
                <a:t>Рег</a:t>
              </a:r>
              <a:r>
                <a:rPr b="1" spc="114" dirty="0">
                  <a:solidFill>
                    <a:srgbClr val="153344"/>
                  </a:solidFill>
                  <a:latin typeface="Tahoma"/>
                  <a:cs typeface="Tahoma"/>
                </a:rPr>
                <a:t>и</a:t>
              </a:r>
              <a:r>
                <a:rPr b="1" spc="75" dirty="0">
                  <a:solidFill>
                    <a:srgbClr val="153344"/>
                  </a:solidFill>
                  <a:latin typeface="Tahoma"/>
                  <a:cs typeface="Tahoma"/>
                </a:rPr>
                <a:t>стр</a:t>
              </a:r>
              <a:r>
                <a:rPr b="1" spc="85" dirty="0">
                  <a:solidFill>
                    <a:srgbClr val="153344"/>
                  </a:solidFill>
                  <a:latin typeface="Tahoma"/>
                  <a:cs typeface="Tahoma"/>
                </a:rPr>
                <a:t>а</a:t>
              </a:r>
              <a:r>
                <a:rPr b="1" spc="100" dirty="0">
                  <a:solidFill>
                    <a:srgbClr val="153344"/>
                  </a:solidFill>
                  <a:latin typeface="Tahoma"/>
                  <a:cs typeface="Tahoma"/>
                </a:rPr>
                <a:t>ц</a:t>
              </a:r>
              <a:r>
                <a:rPr b="1" spc="120" dirty="0">
                  <a:solidFill>
                    <a:srgbClr val="153344"/>
                  </a:solidFill>
                  <a:latin typeface="Tahoma"/>
                  <a:cs typeface="Tahoma"/>
                </a:rPr>
                <a:t>и</a:t>
              </a:r>
              <a:r>
                <a:rPr b="1" spc="25" dirty="0">
                  <a:solidFill>
                    <a:srgbClr val="153344"/>
                  </a:solidFill>
                  <a:latin typeface="Tahoma"/>
                  <a:cs typeface="Tahoma"/>
                </a:rPr>
                <a:t>я  </a:t>
              </a:r>
              <a:r>
                <a:rPr b="1" spc="70" dirty="0">
                  <a:solidFill>
                    <a:srgbClr val="153344"/>
                  </a:solidFill>
                  <a:latin typeface="Tahoma"/>
                  <a:cs typeface="Tahoma"/>
                </a:rPr>
                <a:t>участников</a:t>
              </a:r>
              <a:endParaRPr dirty="0">
                <a:latin typeface="Tahoma"/>
                <a:cs typeface="Tahoma"/>
              </a:endParaRPr>
            </a:p>
          </p:txBody>
        </p:sp>
        <p:sp>
          <p:nvSpPr>
            <p:cNvPr id="19" name="object 4">
              <a:extLst>
                <a:ext uri="{FF2B5EF4-FFF2-40B4-BE49-F238E27FC236}">
                  <a16:creationId xmlns:a16="http://schemas.microsoft.com/office/drawing/2014/main" id="{A9A40D5B-3349-49BE-87FA-7F1BE6024C1C}"/>
                </a:ext>
              </a:extLst>
            </p:cNvPr>
            <p:cNvSpPr txBox="1"/>
            <p:nvPr/>
          </p:nvSpPr>
          <p:spPr>
            <a:xfrm>
              <a:off x="3677107" y="3707266"/>
              <a:ext cx="5239755" cy="504625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3200" b="1" kern="0" dirty="0">
                  <a:solidFill>
                    <a:srgbClr val="C59C5D"/>
                  </a:solidFill>
                  <a:latin typeface="Tahoma"/>
                  <a:cs typeface="Tahoma"/>
                </a:rPr>
                <a:t>15 </a:t>
              </a:r>
              <a:r>
                <a:rPr sz="3200" b="1" kern="0" dirty="0" err="1">
                  <a:solidFill>
                    <a:srgbClr val="C59C5D"/>
                  </a:solidFill>
                  <a:latin typeface="Tahoma"/>
                  <a:cs typeface="Tahoma"/>
                </a:rPr>
                <a:t>августа</a:t>
              </a:r>
              <a:r>
                <a:rPr sz="3200" b="1" kern="0" dirty="0">
                  <a:solidFill>
                    <a:srgbClr val="C59C5D"/>
                  </a:solidFill>
                  <a:latin typeface="Tahoma"/>
                  <a:cs typeface="Tahoma"/>
                </a:rPr>
                <a:t> </a:t>
              </a:r>
              <a:r>
                <a:rPr lang="ru-RU" sz="3200" b="1" kern="0" dirty="0">
                  <a:solidFill>
                    <a:srgbClr val="C59C5D"/>
                  </a:solidFill>
                  <a:latin typeface="Tahoma"/>
                  <a:cs typeface="Tahoma"/>
                </a:rPr>
                <a:t>-</a:t>
              </a:r>
              <a:r>
                <a:rPr sz="3200" b="1" kern="0" dirty="0">
                  <a:solidFill>
                    <a:srgbClr val="C59C5D"/>
                  </a:solidFill>
                  <a:latin typeface="Tahoma"/>
                  <a:cs typeface="Tahoma"/>
                </a:rPr>
                <a:t> 28 августа</a:t>
              </a:r>
              <a:endParaRPr sz="3200" kern="0" dirty="0">
                <a:latin typeface="Tahoma"/>
                <a:cs typeface="Tahoma"/>
              </a:endParaRPr>
            </a:p>
          </p:txBody>
        </p:sp>
        <p:sp>
          <p:nvSpPr>
            <p:cNvPr id="22" name="object 9">
              <a:extLst>
                <a:ext uri="{FF2B5EF4-FFF2-40B4-BE49-F238E27FC236}">
                  <a16:creationId xmlns:a16="http://schemas.microsoft.com/office/drawing/2014/main" id="{ABF4F1F6-7339-4796-A84C-A019E27FFD71}"/>
                </a:ext>
              </a:extLst>
            </p:cNvPr>
            <p:cNvSpPr txBox="1"/>
            <p:nvPr/>
          </p:nvSpPr>
          <p:spPr>
            <a:xfrm>
              <a:off x="1219200" y="3680546"/>
              <a:ext cx="2090420" cy="567463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5"/>
                </a:spcBef>
              </a:pPr>
              <a:r>
                <a:rPr b="1" spc="80" dirty="0">
                  <a:solidFill>
                    <a:srgbClr val="153344"/>
                  </a:solidFill>
                  <a:latin typeface="Tahoma"/>
                  <a:cs typeface="Tahoma"/>
                </a:rPr>
                <a:t>Отборочный</a:t>
              </a:r>
              <a:endParaRPr dirty="0">
                <a:latin typeface="Tahoma"/>
                <a:cs typeface="Tahoma"/>
              </a:endParaRPr>
            </a:p>
            <a:p>
              <a:pPr marL="12700">
                <a:lnSpc>
                  <a:spcPct val="100000"/>
                </a:lnSpc>
              </a:pPr>
              <a:r>
                <a:rPr b="1" spc="5" dirty="0">
                  <a:solidFill>
                    <a:srgbClr val="153344"/>
                  </a:solidFill>
                  <a:latin typeface="Tahoma"/>
                  <a:cs typeface="Tahoma"/>
                </a:rPr>
                <a:t>(заочный)</a:t>
              </a:r>
              <a:r>
                <a:rPr b="1" spc="-120" dirty="0">
                  <a:solidFill>
                    <a:srgbClr val="153344"/>
                  </a:solidFill>
                  <a:latin typeface="Tahoma"/>
                  <a:cs typeface="Tahoma"/>
                </a:rPr>
                <a:t> </a:t>
              </a:r>
              <a:r>
                <a:rPr b="1" spc="60" dirty="0">
                  <a:solidFill>
                    <a:srgbClr val="153344"/>
                  </a:solidFill>
                  <a:latin typeface="Tahoma"/>
                  <a:cs typeface="Tahoma"/>
                </a:rPr>
                <a:t>этап</a:t>
              </a:r>
              <a:endParaRPr dirty="0">
                <a:latin typeface="Tahoma"/>
                <a:cs typeface="Tahoma"/>
              </a:endParaRPr>
            </a:p>
          </p:txBody>
        </p:sp>
        <p:sp>
          <p:nvSpPr>
            <p:cNvPr id="23" name="object 11">
              <a:extLst>
                <a:ext uri="{FF2B5EF4-FFF2-40B4-BE49-F238E27FC236}">
                  <a16:creationId xmlns:a16="http://schemas.microsoft.com/office/drawing/2014/main" id="{7A961124-E1AF-4DEA-8090-44EB283AC7F4}"/>
                </a:ext>
              </a:extLst>
            </p:cNvPr>
            <p:cNvSpPr txBox="1"/>
            <p:nvPr/>
          </p:nvSpPr>
          <p:spPr>
            <a:xfrm>
              <a:off x="3659074" y="2713583"/>
              <a:ext cx="4479290" cy="504625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  <a:tabLst>
                  <a:tab pos="3614420" algn="l"/>
                </a:tabLst>
              </a:pPr>
              <a:r>
                <a:rPr sz="3200" b="1" spc="-180" dirty="0">
                  <a:solidFill>
                    <a:srgbClr val="C59C5D"/>
                  </a:solidFill>
                  <a:latin typeface="Tahoma"/>
                  <a:cs typeface="Tahoma"/>
                </a:rPr>
                <a:t>25</a:t>
              </a:r>
              <a:r>
                <a:rPr sz="3200" b="1" spc="-35" dirty="0">
                  <a:solidFill>
                    <a:srgbClr val="C59C5D"/>
                  </a:solidFill>
                  <a:latin typeface="Tahoma"/>
                  <a:cs typeface="Tahoma"/>
                </a:rPr>
                <a:t> </a:t>
              </a:r>
              <a:r>
                <a:rPr sz="3200" b="1" spc="65" dirty="0" err="1">
                  <a:solidFill>
                    <a:srgbClr val="C59C5D"/>
                  </a:solidFill>
                  <a:latin typeface="Tahoma"/>
                  <a:cs typeface="Tahoma"/>
                </a:rPr>
                <a:t>июля</a:t>
              </a:r>
              <a:r>
                <a:rPr sz="3200" b="1" spc="-25" dirty="0">
                  <a:solidFill>
                    <a:srgbClr val="C59C5D"/>
                  </a:solidFill>
                  <a:latin typeface="Tahoma"/>
                  <a:cs typeface="Tahoma"/>
                </a:rPr>
                <a:t> </a:t>
              </a:r>
              <a:r>
                <a:rPr lang="ru-RU" sz="3200" b="1" spc="-550" dirty="0">
                  <a:solidFill>
                    <a:srgbClr val="C59C5D"/>
                  </a:solidFill>
                  <a:latin typeface="Tahoma"/>
                  <a:cs typeface="Tahoma"/>
                </a:rPr>
                <a:t>-</a:t>
              </a:r>
              <a:r>
                <a:rPr sz="3200" b="1" spc="-30" dirty="0">
                  <a:solidFill>
                    <a:srgbClr val="C59C5D"/>
                  </a:solidFill>
                  <a:latin typeface="Tahoma"/>
                  <a:cs typeface="Tahoma"/>
                </a:rPr>
                <a:t> </a:t>
              </a:r>
              <a:r>
                <a:rPr sz="3200" b="1" spc="-390" dirty="0">
                  <a:solidFill>
                    <a:srgbClr val="C59C5D"/>
                  </a:solidFill>
                  <a:latin typeface="Tahoma"/>
                  <a:cs typeface="Tahoma"/>
                </a:rPr>
                <a:t>14</a:t>
              </a:r>
              <a:r>
                <a:rPr lang="ru-RU" sz="3200" b="1" dirty="0">
                  <a:solidFill>
                    <a:srgbClr val="C59C5D"/>
                  </a:solidFill>
                  <a:latin typeface="Tahoma"/>
                  <a:cs typeface="Tahoma"/>
                </a:rPr>
                <a:t> </a:t>
              </a:r>
              <a:r>
                <a:rPr sz="3200" b="1" spc="85" dirty="0" err="1">
                  <a:solidFill>
                    <a:srgbClr val="C59C5D"/>
                  </a:solidFill>
                  <a:latin typeface="Tahoma"/>
                  <a:cs typeface="Tahoma"/>
                </a:rPr>
                <a:t>августа</a:t>
              </a:r>
              <a:endParaRPr sz="3200" dirty="0">
                <a:latin typeface="Tahoma"/>
                <a:cs typeface="Tahoma"/>
              </a:endParaRPr>
            </a:p>
          </p:txBody>
        </p:sp>
        <p:sp>
          <p:nvSpPr>
            <p:cNvPr id="24" name="Прямоугольник 23">
              <a:extLst>
                <a:ext uri="{FF2B5EF4-FFF2-40B4-BE49-F238E27FC236}">
                  <a16:creationId xmlns:a16="http://schemas.microsoft.com/office/drawing/2014/main" id="{C3EE3AB9-EE76-452E-9EAD-07371D21914E}"/>
                </a:ext>
              </a:extLst>
            </p:cNvPr>
            <p:cNvSpPr/>
            <p:nvPr/>
          </p:nvSpPr>
          <p:spPr>
            <a:xfrm>
              <a:off x="3430474" y="2713583"/>
              <a:ext cx="69831" cy="608150"/>
            </a:xfrm>
            <a:prstGeom prst="rect">
              <a:avLst/>
            </a:prstGeom>
            <a:solidFill>
              <a:srgbClr val="C59C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Прямоугольник 24">
              <a:extLst>
                <a:ext uri="{FF2B5EF4-FFF2-40B4-BE49-F238E27FC236}">
                  <a16:creationId xmlns:a16="http://schemas.microsoft.com/office/drawing/2014/main" id="{9AE7FC21-1C76-4778-84E7-B604ADCB3DC2}"/>
                </a:ext>
              </a:extLst>
            </p:cNvPr>
            <p:cNvSpPr/>
            <p:nvPr/>
          </p:nvSpPr>
          <p:spPr>
            <a:xfrm>
              <a:off x="3440690" y="3655503"/>
              <a:ext cx="69831" cy="608150"/>
            </a:xfrm>
            <a:prstGeom prst="rect">
              <a:avLst/>
            </a:prstGeom>
            <a:solidFill>
              <a:srgbClr val="C59C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bject 3">
              <a:extLst>
                <a:ext uri="{FF2B5EF4-FFF2-40B4-BE49-F238E27FC236}">
                  <a16:creationId xmlns:a16="http://schemas.microsoft.com/office/drawing/2014/main" id="{54855BB3-3E10-4856-9728-36DC2B783B2B}"/>
                </a:ext>
              </a:extLst>
            </p:cNvPr>
            <p:cNvSpPr txBox="1"/>
            <p:nvPr/>
          </p:nvSpPr>
          <p:spPr>
            <a:xfrm>
              <a:off x="1216864" y="1766594"/>
              <a:ext cx="1826260" cy="567463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12700" marR="5080">
                <a:lnSpc>
                  <a:spcPct val="100000"/>
                </a:lnSpc>
                <a:spcBef>
                  <a:spcPts val="105"/>
                </a:spcBef>
              </a:pPr>
              <a:r>
                <a:rPr lang="ru-RU" b="1" spc="90" dirty="0">
                  <a:solidFill>
                    <a:srgbClr val="153344"/>
                  </a:solidFill>
                  <a:latin typeface="Tahoma"/>
                  <a:cs typeface="Tahoma"/>
                </a:rPr>
                <a:t>Подготовка документов</a:t>
              </a:r>
              <a:endParaRPr dirty="0">
                <a:latin typeface="Tahoma"/>
                <a:cs typeface="Tahoma"/>
              </a:endParaRPr>
            </a:p>
          </p:txBody>
        </p:sp>
        <p:sp>
          <p:nvSpPr>
            <p:cNvPr id="28" name="object 11">
              <a:extLst>
                <a:ext uri="{FF2B5EF4-FFF2-40B4-BE49-F238E27FC236}">
                  <a16:creationId xmlns:a16="http://schemas.microsoft.com/office/drawing/2014/main" id="{D1AF4975-9D7D-4834-8063-7072DBF7181E}"/>
                </a:ext>
              </a:extLst>
            </p:cNvPr>
            <p:cNvSpPr txBox="1"/>
            <p:nvPr/>
          </p:nvSpPr>
          <p:spPr>
            <a:xfrm>
              <a:off x="3655264" y="1813177"/>
              <a:ext cx="4479290" cy="504625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  <a:tabLst>
                  <a:tab pos="3614420" algn="l"/>
                </a:tabLst>
              </a:pPr>
              <a:r>
                <a:rPr lang="ru-RU" sz="3200" b="1" spc="-180" dirty="0">
                  <a:solidFill>
                    <a:srgbClr val="C59C5D"/>
                  </a:solidFill>
                  <a:latin typeface="Tahoma"/>
                  <a:cs typeface="Tahoma"/>
                </a:rPr>
                <a:t>до </a:t>
              </a:r>
              <a:r>
                <a:rPr sz="3200" b="1" spc="-180" dirty="0">
                  <a:solidFill>
                    <a:srgbClr val="C59C5D"/>
                  </a:solidFill>
                  <a:latin typeface="Tahoma"/>
                  <a:cs typeface="Tahoma"/>
                </a:rPr>
                <a:t>25</a:t>
              </a:r>
              <a:r>
                <a:rPr sz="3200" b="1" spc="-35" dirty="0">
                  <a:solidFill>
                    <a:srgbClr val="C59C5D"/>
                  </a:solidFill>
                  <a:latin typeface="Tahoma"/>
                  <a:cs typeface="Tahoma"/>
                </a:rPr>
                <a:t> </a:t>
              </a:r>
              <a:r>
                <a:rPr sz="3200" b="1" spc="65" dirty="0" err="1">
                  <a:solidFill>
                    <a:srgbClr val="C59C5D"/>
                  </a:solidFill>
                  <a:latin typeface="Tahoma"/>
                  <a:cs typeface="Tahoma"/>
                </a:rPr>
                <a:t>июля</a:t>
              </a:r>
              <a:endParaRPr sz="3200" dirty="0">
                <a:latin typeface="Tahoma"/>
                <a:cs typeface="Tahoma"/>
              </a:endParaRPr>
            </a:p>
          </p:txBody>
        </p:sp>
        <p:sp>
          <p:nvSpPr>
            <p:cNvPr id="29" name="Прямоугольник 28">
              <a:extLst>
                <a:ext uri="{FF2B5EF4-FFF2-40B4-BE49-F238E27FC236}">
                  <a16:creationId xmlns:a16="http://schemas.microsoft.com/office/drawing/2014/main" id="{8A482EFC-AF9C-4CEB-BD13-F1BF4E9F33FB}"/>
                </a:ext>
              </a:extLst>
            </p:cNvPr>
            <p:cNvSpPr/>
            <p:nvPr/>
          </p:nvSpPr>
          <p:spPr>
            <a:xfrm>
              <a:off x="3426664" y="1813177"/>
              <a:ext cx="69831" cy="608150"/>
            </a:xfrm>
            <a:prstGeom prst="rect">
              <a:avLst/>
            </a:prstGeom>
            <a:solidFill>
              <a:srgbClr val="C59C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8038D2E3-68D1-4025-94A7-6241183093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09877"/>
            <a:ext cx="9906000" cy="5572125"/>
          </a:xfrm>
          <a:prstGeom prst="rect">
            <a:avLst/>
          </a:prstGeom>
        </p:spPr>
      </p:pic>
      <p:sp>
        <p:nvSpPr>
          <p:cNvPr id="7" name="object 2">
            <a:extLst>
              <a:ext uri="{FF2B5EF4-FFF2-40B4-BE49-F238E27FC236}">
                <a16:creationId xmlns:a16="http://schemas.microsoft.com/office/drawing/2014/main" id="{23BBF975-D1B5-4597-926C-5CBE49B2931D}"/>
              </a:ext>
            </a:extLst>
          </p:cNvPr>
          <p:cNvSpPr txBox="1"/>
          <p:nvPr/>
        </p:nvSpPr>
        <p:spPr>
          <a:xfrm>
            <a:off x="1000442" y="381000"/>
            <a:ext cx="7905115" cy="11156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0" algn="ctr">
              <a:lnSpc>
                <a:spcPct val="100000"/>
              </a:lnSpc>
              <a:spcBef>
                <a:spcPts val="100"/>
              </a:spcBef>
            </a:pPr>
            <a:r>
              <a:rPr lang="ru-RU" sz="2200" spc="95" dirty="0">
                <a:solidFill>
                  <a:srgbClr val="153344"/>
                </a:solidFill>
                <a:latin typeface="Tahoma"/>
                <a:cs typeface="Tahoma"/>
              </a:rPr>
              <a:t>Отборочный (заочный) этап</a:t>
            </a:r>
          </a:p>
          <a:p>
            <a:pPr marL="12700" algn="ctr">
              <a:spcBef>
                <a:spcPts val="100"/>
              </a:spcBef>
            </a:pPr>
            <a:r>
              <a:rPr lang="ru-RU" sz="2400" b="1" spc="85" dirty="0">
                <a:solidFill>
                  <a:srgbClr val="153344"/>
                </a:solidFill>
                <a:latin typeface="Tahoma"/>
                <a:cs typeface="Tahoma"/>
              </a:rPr>
              <a:t>Первый</a:t>
            </a:r>
            <a:r>
              <a:rPr lang="ru-RU" sz="2400" b="1" spc="-8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2400" b="1" spc="80" dirty="0">
                <a:solidFill>
                  <a:srgbClr val="153344"/>
                </a:solidFill>
                <a:latin typeface="Tahoma"/>
                <a:cs typeface="Tahoma"/>
              </a:rPr>
              <a:t>тур </a:t>
            </a:r>
            <a:r>
              <a:rPr lang="ru-RU" sz="2400" b="1" spc="135" dirty="0">
                <a:solidFill>
                  <a:srgbClr val="153344"/>
                </a:solidFill>
                <a:latin typeface="Tahoma"/>
                <a:cs typeface="Tahoma"/>
              </a:rPr>
              <a:t>«</a:t>
            </a:r>
            <a:r>
              <a:rPr lang="ru-RU" sz="2400" b="1" spc="70" dirty="0">
                <a:solidFill>
                  <a:srgbClr val="153344"/>
                </a:solidFill>
                <a:latin typeface="Tahoma"/>
                <a:cs typeface="Tahoma"/>
              </a:rPr>
              <a:t>Онлайн-тестирование»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endParaRPr lang="ru-RU" sz="2400" dirty="0">
              <a:solidFill>
                <a:srgbClr val="153344"/>
              </a:solidFill>
              <a:latin typeface="Tahoma"/>
              <a:cs typeface="Tahoma"/>
            </a:endParaRPr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D5C4393B-F23C-41BA-9707-709BC28EEBEF}"/>
              </a:ext>
            </a:extLst>
          </p:cNvPr>
          <p:cNvSpPr txBox="1"/>
          <p:nvPr/>
        </p:nvSpPr>
        <p:spPr>
          <a:xfrm>
            <a:off x="590867" y="1294808"/>
            <a:ext cx="8915400" cy="2261517"/>
          </a:xfrm>
          <a:prstGeom prst="rect">
            <a:avLst/>
          </a:prstGeom>
          <a:noFill/>
        </p:spPr>
        <p:txBody>
          <a:bodyPr vert="horz" wrap="square" lIns="0" tIns="3492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535"/>
              </a:spcBef>
            </a:pPr>
            <a:r>
              <a:rPr lang="ru-RU" sz="1600" spc="180" dirty="0">
                <a:solidFill>
                  <a:srgbClr val="153344"/>
                </a:solidFill>
                <a:latin typeface="Tahoma"/>
                <a:cs typeface="Tahoma"/>
              </a:rPr>
              <a:t>Для </a:t>
            </a:r>
            <a:r>
              <a:rPr lang="ru-RU" sz="1600" spc="155" dirty="0">
                <a:solidFill>
                  <a:srgbClr val="153344"/>
                </a:solidFill>
                <a:latin typeface="Tahoma"/>
                <a:cs typeface="Tahoma"/>
              </a:rPr>
              <a:t>всех </a:t>
            </a:r>
            <a:r>
              <a:rPr lang="ru-RU" sz="1600" spc="125" dirty="0">
                <a:solidFill>
                  <a:srgbClr val="153344"/>
                </a:solidFill>
                <a:latin typeface="Tahoma"/>
                <a:cs typeface="Tahoma"/>
              </a:rPr>
              <a:t>участников, </a:t>
            </a:r>
            <a:r>
              <a:rPr lang="ru-RU" sz="1600" spc="200" dirty="0">
                <a:solidFill>
                  <a:srgbClr val="153344"/>
                </a:solidFill>
                <a:latin typeface="Tahoma"/>
                <a:cs typeface="Tahoma"/>
              </a:rPr>
              <a:t>завершивших </a:t>
            </a:r>
            <a:r>
              <a:rPr lang="ru-RU" sz="1600" spc="190" dirty="0">
                <a:solidFill>
                  <a:srgbClr val="153344"/>
                </a:solidFill>
                <a:latin typeface="Tahoma"/>
                <a:cs typeface="Tahoma"/>
              </a:rPr>
              <a:t>регистрацию </a:t>
            </a:r>
            <a:r>
              <a:rPr lang="ru-RU" sz="1600" spc="170" dirty="0">
                <a:solidFill>
                  <a:srgbClr val="153344"/>
                </a:solidFill>
                <a:latin typeface="Tahoma"/>
                <a:cs typeface="Tahoma"/>
              </a:rPr>
              <a:t>на </a:t>
            </a:r>
            <a:r>
              <a:rPr lang="ru-RU" sz="1600" spc="95" dirty="0">
                <a:solidFill>
                  <a:srgbClr val="153344"/>
                </a:solidFill>
                <a:latin typeface="Tahoma"/>
                <a:cs typeface="Tahoma"/>
              </a:rPr>
              <a:t>сайте, </a:t>
            </a:r>
            <a:r>
              <a:rPr lang="ru-RU" sz="1600" spc="10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160" dirty="0">
                <a:solidFill>
                  <a:srgbClr val="153344"/>
                </a:solidFill>
                <a:latin typeface="Tahoma"/>
                <a:cs typeface="Tahoma"/>
              </a:rPr>
              <a:t>предоставляется</a:t>
            </a:r>
            <a:r>
              <a:rPr lang="ru-RU" sz="1600" spc="-13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180" dirty="0">
                <a:solidFill>
                  <a:srgbClr val="153344"/>
                </a:solidFill>
                <a:latin typeface="Tahoma"/>
                <a:cs typeface="Tahoma"/>
              </a:rPr>
              <a:t>индивидуальная</a:t>
            </a:r>
            <a:r>
              <a:rPr lang="ru-RU" sz="1600" spc="-13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160" dirty="0">
                <a:solidFill>
                  <a:srgbClr val="153344"/>
                </a:solidFill>
                <a:latin typeface="Tahoma"/>
                <a:cs typeface="Tahoma"/>
              </a:rPr>
              <a:t>интернет-ссылка</a:t>
            </a:r>
            <a:r>
              <a:rPr lang="ru-RU" sz="1600" spc="-12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170" dirty="0">
                <a:solidFill>
                  <a:srgbClr val="153344"/>
                </a:solidFill>
                <a:latin typeface="Tahoma"/>
                <a:cs typeface="Tahoma"/>
              </a:rPr>
              <a:t>на</a:t>
            </a:r>
            <a:r>
              <a:rPr lang="ru-RU" sz="1600" spc="-9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204" dirty="0">
                <a:solidFill>
                  <a:srgbClr val="153344"/>
                </a:solidFill>
                <a:latin typeface="Tahoma"/>
                <a:cs typeface="Tahoma"/>
              </a:rPr>
              <a:t>ресурс </a:t>
            </a:r>
            <a:r>
              <a:rPr lang="ru-RU" sz="1600" spc="-61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170" dirty="0">
                <a:solidFill>
                  <a:srgbClr val="153344"/>
                </a:solidFill>
                <a:latin typeface="Tahoma"/>
                <a:cs typeface="Tahoma"/>
              </a:rPr>
              <a:t>тестирования</a:t>
            </a:r>
            <a:r>
              <a:rPr lang="ru-RU" sz="1600" spc="-14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250" dirty="0">
                <a:solidFill>
                  <a:srgbClr val="153344"/>
                </a:solidFill>
                <a:latin typeface="Tahoma"/>
                <a:cs typeface="Tahoma"/>
              </a:rPr>
              <a:t>и</a:t>
            </a:r>
            <a:r>
              <a:rPr lang="ru-RU" sz="1600" spc="-9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190" dirty="0">
                <a:solidFill>
                  <a:srgbClr val="153344"/>
                </a:solidFill>
                <a:latin typeface="Tahoma"/>
                <a:cs typeface="Tahoma"/>
              </a:rPr>
              <a:t>инструкция</a:t>
            </a:r>
            <a:r>
              <a:rPr lang="ru-RU" sz="1600" spc="-13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204" dirty="0">
                <a:solidFill>
                  <a:srgbClr val="153344"/>
                </a:solidFill>
                <a:latin typeface="Tahoma"/>
                <a:cs typeface="Tahoma"/>
              </a:rPr>
              <a:t>по</a:t>
            </a:r>
            <a:r>
              <a:rPr lang="ru-RU" sz="1600" spc="-10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195" dirty="0">
                <a:solidFill>
                  <a:srgbClr val="153344"/>
                </a:solidFill>
                <a:latin typeface="Tahoma"/>
                <a:cs typeface="Tahoma"/>
              </a:rPr>
              <a:t>прохождению</a:t>
            </a:r>
            <a:r>
              <a:rPr lang="ru-RU" sz="1600" spc="-14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140" dirty="0">
                <a:solidFill>
                  <a:srgbClr val="153344"/>
                </a:solidFill>
                <a:latin typeface="Tahoma"/>
                <a:cs typeface="Tahoma"/>
              </a:rPr>
              <a:t>тестирования.</a:t>
            </a:r>
          </a:p>
          <a:p>
            <a:pPr marL="12700" marR="5080">
              <a:spcBef>
                <a:spcPts val="535"/>
              </a:spcBef>
            </a:pPr>
            <a:r>
              <a:rPr lang="ru-RU" sz="1600" spc="114" dirty="0">
                <a:solidFill>
                  <a:srgbClr val="153344"/>
                </a:solidFill>
                <a:latin typeface="Tahoma"/>
                <a:cs typeface="Tahoma"/>
              </a:rPr>
              <a:t>Дата</a:t>
            </a:r>
            <a:r>
              <a:rPr lang="ru-RU" sz="1600" spc="-114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250" dirty="0">
                <a:solidFill>
                  <a:srgbClr val="153344"/>
                </a:solidFill>
                <a:latin typeface="Tahoma"/>
                <a:cs typeface="Tahoma"/>
              </a:rPr>
              <a:t>и</a:t>
            </a:r>
            <a:r>
              <a:rPr lang="ru-RU" sz="1600" spc="-10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215" dirty="0">
                <a:solidFill>
                  <a:srgbClr val="153344"/>
                </a:solidFill>
                <a:latin typeface="Tahoma"/>
                <a:cs typeface="Tahoma"/>
              </a:rPr>
              <a:t>время</a:t>
            </a:r>
            <a:r>
              <a:rPr lang="ru-RU" sz="1600" spc="-13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195" dirty="0">
                <a:solidFill>
                  <a:srgbClr val="153344"/>
                </a:solidFill>
                <a:latin typeface="Tahoma"/>
                <a:cs typeface="Tahoma"/>
              </a:rPr>
              <a:t>прохождения</a:t>
            </a:r>
            <a:r>
              <a:rPr lang="ru-RU" sz="1600" spc="-13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170" dirty="0">
                <a:solidFill>
                  <a:srgbClr val="153344"/>
                </a:solidFill>
                <a:latin typeface="Tahoma"/>
                <a:cs typeface="Tahoma"/>
              </a:rPr>
              <a:t>тестирования</a:t>
            </a:r>
            <a:r>
              <a:rPr lang="ru-RU" sz="1600" spc="-13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175" dirty="0">
                <a:solidFill>
                  <a:srgbClr val="153344"/>
                </a:solidFill>
                <a:latin typeface="Tahoma"/>
                <a:cs typeface="Tahoma"/>
              </a:rPr>
              <a:t>определяются</a:t>
            </a:r>
            <a:r>
              <a:rPr lang="ru-RU" sz="1600" spc="-13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165" dirty="0">
                <a:solidFill>
                  <a:srgbClr val="153344"/>
                </a:solidFill>
                <a:latin typeface="Tahoma"/>
                <a:cs typeface="Tahoma"/>
              </a:rPr>
              <a:t>для</a:t>
            </a:r>
            <a:r>
              <a:rPr lang="ru-RU" sz="1600" spc="-12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165" dirty="0">
                <a:solidFill>
                  <a:srgbClr val="153344"/>
                </a:solidFill>
                <a:latin typeface="Tahoma"/>
                <a:cs typeface="Tahoma"/>
              </a:rPr>
              <a:t>каждого </a:t>
            </a:r>
            <a:r>
              <a:rPr lang="ru-RU" sz="1600" spc="-61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145" dirty="0">
                <a:solidFill>
                  <a:srgbClr val="153344"/>
                </a:solidFill>
                <a:latin typeface="Tahoma"/>
                <a:cs typeface="Tahoma"/>
              </a:rPr>
              <a:t>участника</a:t>
            </a:r>
            <a:r>
              <a:rPr lang="ru-RU" sz="1600" spc="-12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180" dirty="0">
                <a:solidFill>
                  <a:srgbClr val="153344"/>
                </a:solidFill>
                <a:latin typeface="Tahoma"/>
                <a:cs typeface="Tahoma"/>
              </a:rPr>
              <a:t>расписанием,</a:t>
            </a:r>
            <a:r>
              <a:rPr lang="ru-RU" sz="1600" spc="-13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180" dirty="0">
                <a:solidFill>
                  <a:srgbClr val="153344"/>
                </a:solidFill>
                <a:latin typeface="Tahoma"/>
                <a:cs typeface="Tahoma"/>
              </a:rPr>
              <a:t>составленным</a:t>
            </a:r>
            <a:r>
              <a:rPr lang="ru-RU" sz="1600" spc="-14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200" dirty="0">
                <a:solidFill>
                  <a:srgbClr val="153344"/>
                </a:solidFill>
                <a:latin typeface="Tahoma"/>
                <a:cs typeface="Tahoma"/>
              </a:rPr>
              <a:t>Оператором</a:t>
            </a:r>
            <a:r>
              <a:rPr lang="ru-RU" sz="1600" spc="-114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145" dirty="0">
                <a:solidFill>
                  <a:srgbClr val="153344"/>
                </a:solidFill>
                <a:latin typeface="Tahoma"/>
                <a:cs typeface="Tahoma"/>
              </a:rPr>
              <a:t>Конкурса.</a:t>
            </a:r>
            <a:endParaRPr lang="ru-RU" sz="1600" dirty="0">
              <a:solidFill>
                <a:srgbClr val="153344"/>
              </a:solidFill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  <a:spcBef>
                <a:spcPts val="535"/>
              </a:spcBef>
            </a:pPr>
            <a:endParaRPr lang="ru-RU" sz="1600" dirty="0">
              <a:solidFill>
                <a:srgbClr val="153344"/>
              </a:solidFill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  <a:spcBef>
                <a:spcPts val="535"/>
              </a:spcBef>
            </a:pPr>
            <a:endParaRPr lang="ru-RU" sz="1600" dirty="0">
              <a:solidFill>
                <a:srgbClr val="153344"/>
              </a:solidFill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  <a:spcBef>
                <a:spcPts val="535"/>
              </a:spcBef>
            </a:pPr>
            <a:endParaRPr lang="ru-RU" sz="1600" dirty="0">
              <a:solidFill>
                <a:srgbClr val="153344"/>
              </a:solidFill>
              <a:latin typeface="Tahoma"/>
              <a:cs typeface="Tahoma"/>
            </a:endParaRPr>
          </a:p>
        </p:txBody>
      </p:sp>
      <p:sp>
        <p:nvSpPr>
          <p:cNvPr id="9" name="object 3">
            <a:extLst>
              <a:ext uri="{FF2B5EF4-FFF2-40B4-BE49-F238E27FC236}">
                <a16:creationId xmlns:a16="http://schemas.microsoft.com/office/drawing/2014/main" id="{A36D6CBD-FCAF-4EC9-AD19-19B8D9738934}"/>
              </a:ext>
            </a:extLst>
          </p:cNvPr>
          <p:cNvSpPr txBox="1"/>
          <p:nvPr/>
        </p:nvSpPr>
        <p:spPr>
          <a:xfrm>
            <a:off x="572134" y="2819400"/>
            <a:ext cx="8952866" cy="259750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 indent="-2348865" algn="ctr">
              <a:lnSpc>
                <a:spcPct val="100000"/>
              </a:lnSpc>
            </a:pPr>
            <a:r>
              <a:rPr sz="2400" spc="-10" dirty="0">
                <a:solidFill>
                  <a:srgbClr val="153339"/>
                </a:solidFill>
                <a:latin typeface="Calibri"/>
                <a:cs typeface="Calibri"/>
              </a:rPr>
              <a:t>Интернет-ссылка</a:t>
            </a:r>
            <a:r>
              <a:rPr sz="2400" spc="20" dirty="0">
                <a:solidFill>
                  <a:srgbClr val="153339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153339"/>
                </a:solidFill>
                <a:latin typeface="Calibri"/>
                <a:cs typeface="Calibri"/>
              </a:rPr>
              <a:t>высылается</a:t>
            </a:r>
            <a:r>
              <a:rPr sz="2400" spc="10" dirty="0">
                <a:solidFill>
                  <a:srgbClr val="153339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153339"/>
                </a:solidFill>
                <a:latin typeface="Calibri"/>
                <a:cs typeface="Calibri"/>
              </a:rPr>
              <a:t>на</a:t>
            </a:r>
            <a:r>
              <a:rPr sz="2400" spc="15" dirty="0">
                <a:solidFill>
                  <a:srgbClr val="153339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153339"/>
                </a:solidFill>
                <a:latin typeface="Calibri"/>
                <a:cs typeface="Calibri"/>
              </a:rPr>
              <a:t>адрес</a:t>
            </a:r>
            <a:r>
              <a:rPr sz="2400" spc="5" dirty="0">
                <a:solidFill>
                  <a:srgbClr val="153339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153339"/>
                </a:solidFill>
                <a:latin typeface="Calibri"/>
                <a:cs typeface="Calibri"/>
              </a:rPr>
              <a:t>электронной</a:t>
            </a:r>
            <a:r>
              <a:rPr sz="2400" spc="20" dirty="0">
                <a:solidFill>
                  <a:srgbClr val="153339"/>
                </a:solidFill>
                <a:latin typeface="Calibri"/>
                <a:cs typeface="Calibri"/>
              </a:rPr>
              <a:t> </a:t>
            </a:r>
            <a:r>
              <a:rPr sz="2400" spc="-5" dirty="0" err="1">
                <a:solidFill>
                  <a:srgbClr val="153339"/>
                </a:solidFill>
                <a:latin typeface="Calibri"/>
                <a:cs typeface="Calibri"/>
              </a:rPr>
              <a:t>почты</a:t>
            </a:r>
            <a:r>
              <a:rPr sz="2400" spc="-5" dirty="0">
                <a:solidFill>
                  <a:srgbClr val="153339"/>
                </a:solidFill>
                <a:latin typeface="Calibri"/>
                <a:cs typeface="Calibri"/>
              </a:rPr>
              <a:t>,</a:t>
            </a:r>
            <a:r>
              <a:rPr lang="en-US" sz="2400" spc="-5" dirty="0">
                <a:solidFill>
                  <a:srgbClr val="153339"/>
                </a:solidFill>
                <a:latin typeface="Calibri"/>
                <a:cs typeface="Calibri"/>
              </a:rPr>
              <a:t> </a:t>
            </a:r>
            <a:br>
              <a:rPr lang="en-US" sz="2400" spc="-5" dirty="0">
                <a:solidFill>
                  <a:srgbClr val="153339"/>
                </a:solidFill>
                <a:latin typeface="Calibri"/>
                <a:cs typeface="Calibri"/>
              </a:rPr>
            </a:br>
            <a:r>
              <a:rPr sz="2400" spc="-10" dirty="0" err="1">
                <a:solidFill>
                  <a:srgbClr val="153339"/>
                </a:solidFill>
                <a:latin typeface="Calibri"/>
                <a:cs typeface="Calibri"/>
              </a:rPr>
              <a:t>указанный</a:t>
            </a:r>
            <a:r>
              <a:rPr sz="2400" spc="-5" dirty="0">
                <a:solidFill>
                  <a:srgbClr val="153339"/>
                </a:solidFill>
                <a:latin typeface="Calibri"/>
                <a:cs typeface="Calibri"/>
              </a:rPr>
              <a:t> </a:t>
            </a:r>
            <a:r>
              <a:rPr sz="2400" spc="-10" dirty="0" err="1">
                <a:solidFill>
                  <a:srgbClr val="153339"/>
                </a:solidFill>
                <a:latin typeface="Calibri"/>
                <a:cs typeface="Calibri"/>
              </a:rPr>
              <a:t>при</a:t>
            </a:r>
            <a:r>
              <a:rPr sz="2400" spc="15" dirty="0">
                <a:solidFill>
                  <a:srgbClr val="153339"/>
                </a:solidFill>
                <a:latin typeface="Calibri"/>
                <a:cs typeface="Calibri"/>
              </a:rPr>
              <a:t> </a:t>
            </a:r>
            <a:r>
              <a:rPr sz="2400" spc="-10" dirty="0" err="1">
                <a:solidFill>
                  <a:srgbClr val="153339"/>
                </a:solidFill>
                <a:latin typeface="Calibri"/>
                <a:cs typeface="Calibri"/>
              </a:rPr>
              <a:t>регистрации</a:t>
            </a:r>
            <a:endParaRPr sz="24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200"/>
              </a:spcBef>
            </a:pPr>
            <a:r>
              <a:rPr sz="2000" b="1" spc="95" dirty="0">
                <a:solidFill>
                  <a:srgbClr val="153344"/>
                </a:solidFill>
                <a:latin typeface="Tahoma"/>
                <a:cs typeface="Tahoma"/>
              </a:rPr>
              <a:t>40</a:t>
            </a:r>
            <a:r>
              <a:rPr sz="2000" b="1" spc="-3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sz="2000" b="1" spc="75" dirty="0">
                <a:solidFill>
                  <a:srgbClr val="153344"/>
                </a:solidFill>
                <a:latin typeface="Tahoma"/>
                <a:cs typeface="Tahoma"/>
              </a:rPr>
              <a:t>вопросов</a:t>
            </a:r>
            <a:r>
              <a:rPr sz="2000" b="1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sz="2000" b="1" spc="75" dirty="0">
                <a:solidFill>
                  <a:srgbClr val="153344"/>
                </a:solidFill>
                <a:latin typeface="Tahoma"/>
                <a:cs typeface="Tahoma"/>
              </a:rPr>
              <a:t>по</a:t>
            </a:r>
            <a:r>
              <a:rPr sz="2000" b="1" spc="-3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sz="2000" b="1" spc="-85" dirty="0">
                <a:solidFill>
                  <a:srgbClr val="153344"/>
                </a:solidFill>
                <a:latin typeface="Tahoma"/>
                <a:cs typeface="Tahoma"/>
              </a:rPr>
              <a:t>5</a:t>
            </a:r>
            <a:r>
              <a:rPr sz="2000" b="1" spc="-3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sz="2000" b="1" spc="80" dirty="0" err="1">
                <a:solidFill>
                  <a:srgbClr val="153344"/>
                </a:solidFill>
                <a:latin typeface="Tahoma"/>
                <a:cs typeface="Tahoma"/>
              </a:rPr>
              <a:t>тематическим</a:t>
            </a:r>
            <a:r>
              <a:rPr sz="2000" b="1" spc="-2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sz="2000" b="1" spc="60" dirty="0" err="1">
                <a:solidFill>
                  <a:srgbClr val="153344"/>
                </a:solidFill>
                <a:latin typeface="Tahoma"/>
                <a:cs typeface="Tahoma"/>
              </a:rPr>
              <a:t>блокам</a:t>
            </a:r>
            <a:r>
              <a:rPr lang="en-US" sz="2000" b="1" spc="60" dirty="0">
                <a:solidFill>
                  <a:srgbClr val="153344"/>
                </a:solidFill>
                <a:latin typeface="Tahoma"/>
                <a:cs typeface="Tahoma"/>
              </a:rPr>
              <a:t> (</a:t>
            </a:r>
            <a:r>
              <a:rPr sz="2000" b="1" spc="45" dirty="0">
                <a:solidFill>
                  <a:srgbClr val="153344"/>
                </a:solidFill>
                <a:latin typeface="Tahoma"/>
                <a:cs typeface="Tahoma"/>
              </a:rPr>
              <a:t>60 </a:t>
            </a:r>
            <a:r>
              <a:rPr sz="2000" b="1" spc="85" dirty="0" err="1">
                <a:solidFill>
                  <a:srgbClr val="153344"/>
                </a:solidFill>
                <a:latin typeface="Tahoma"/>
                <a:cs typeface="Tahoma"/>
              </a:rPr>
              <a:t>минут</a:t>
            </a:r>
            <a:r>
              <a:rPr lang="en-US" sz="2000" b="1" spc="85" dirty="0">
                <a:solidFill>
                  <a:srgbClr val="153344"/>
                </a:solidFill>
                <a:latin typeface="Tahoma"/>
                <a:cs typeface="Tahoma"/>
              </a:rPr>
              <a:t>)</a:t>
            </a:r>
            <a:r>
              <a:rPr sz="2000" b="1" spc="9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br>
              <a:rPr lang="en-US" sz="2000" b="1" spc="90" dirty="0">
                <a:solidFill>
                  <a:srgbClr val="153344"/>
                </a:solidFill>
                <a:latin typeface="Tahoma"/>
                <a:cs typeface="Tahoma"/>
              </a:rPr>
            </a:br>
            <a:r>
              <a:rPr sz="2000" b="1" spc="95" dirty="0" err="1">
                <a:solidFill>
                  <a:srgbClr val="153344"/>
                </a:solidFill>
                <a:latin typeface="Tahoma"/>
                <a:cs typeface="Tahoma"/>
              </a:rPr>
              <a:t>Макс</a:t>
            </a:r>
            <a:r>
              <a:rPr sz="2000" b="1" spc="100" dirty="0" err="1">
                <a:solidFill>
                  <a:srgbClr val="153344"/>
                </a:solidFill>
                <a:latin typeface="Tahoma"/>
                <a:cs typeface="Tahoma"/>
              </a:rPr>
              <a:t>и</a:t>
            </a:r>
            <a:r>
              <a:rPr sz="2000" b="1" spc="50" dirty="0" err="1">
                <a:solidFill>
                  <a:srgbClr val="153344"/>
                </a:solidFill>
                <a:latin typeface="Tahoma"/>
                <a:cs typeface="Tahoma"/>
              </a:rPr>
              <a:t>мальная</a:t>
            </a:r>
            <a:r>
              <a:rPr sz="2000" b="1" spc="-4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sz="2000" b="1" spc="75" dirty="0">
                <a:solidFill>
                  <a:srgbClr val="153344"/>
                </a:solidFill>
                <a:latin typeface="Tahoma"/>
                <a:cs typeface="Tahoma"/>
              </a:rPr>
              <a:t>оценка</a:t>
            </a:r>
            <a:r>
              <a:rPr sz="2000" b="1" spc="-2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sz="2000" b="1" spc="-275" dirty="0">
                <a:solidFill>
                  <a:srgbClr val="153344"/>
                </a:solidFill>
                <a:latin typeface="Tahoma"/>
                <a:cs typeface="Tahoma"/>
              </a:rPr>
              <a:t>–</a:t>
            </a:r>
            <a:r>
              <a:rPr sz="2000" b="1" spc="-2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sz="2000" b="1" spc="95" dirty="0">
                <a:solidFill>
                  <a:srgbClr val="C59C5D"/>
                </a:solidFill>
                <a:latin typeface="Tahoma"/>
                <a:cs typeface="Tahoma"/>
              </a:rPr>
              <a:t>40</a:t>
            </a:r>
            <a:r>
              <a:rPr lang="en-US" sz="2000" b="1" spc="95" dirty="0">
                <a:solidFill>
                  <a:srgbClr val="C59C5D"/>
                </a:solidFill>
                <a:latin typeface="Tahoma"/>
                <a:cs typeface="Tahoma"/>
              </a:rPr>
              <a:t> </a:t>
            </a:r>
            <a:r>
              <a:rPr sz="2000" b="1" spc="35" dirty="0" err="1">
                <a:solidFill>
                  <a:srgbClr val="C59C5D"/>
                </a:solidFill>
                <a:latin typeface="Tahoma"/>
                <a:cs typeface="Tahoma"/>
              </a:rPr>
              <a:t>бал</a:t>
            </a:r>
            <a:r>
              <a:rPr sz="2000" b="1" spc="30" dirty="0" err="1">
                <a:solidFill>
                  <a:srgbClr val="C59C5D"/>
                </a:solidFill>
                <a:latin typeface="Tahoma"/>
                <a:cs typeface="Tahoma"/>
              </a:rPr>
              <a:t>л</a:t>
            </a:r>
            <a:r>
              <a:rPr sz="2000" b="1" spc="50" dirty="0" err="1">
                <a:solidFill>
                  <a:srgbClr val="C59C5D"/>
                </a:solidFill>
                <a:latin typeface="Tahoma"/>
                <a:cs typeface="Tahoma"/>
              </a:rPr>
              <a:t>ов</a:t>
            </a:r>
            <a:endParaRPr sz="2000" dirty="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1200"/>
              </a:spcBef>
            </a:pPr>
            <a:r>
              <a:rPr sz="2000" b="1" spc="90" dirty="0">
                <a:solidFill>
                  <a:srgbClr val="153344"/>
                </a:solidFill>
                <a:latin typeface="Tahoma"/>
                <a:cs typeface="Tahoma"/>
              </a:rPr>
              <a:t>Оценивание</a:t>
            </a:r>
            <a:r>
              <a:rPr sz="2000" b="1" spc="-3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sz="2000" b="1" spc="30" dirty="0">
                <a:solidFill>
                  <a:srgbClr val="153344"/>
                </a:solidFill>
                <a:latin typeface="Tahoma"/>
                <a:cs typeface="Tahoma"/>
              </a:rPr>
              <a:t>в</a:t>
            </a:r>
            <a:r>
              <a:rPr sz="2000" b="1" spc="-2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sz="2000" b="1" spc="65" dirty="0" err="1">
                <a:solidFill>
                  <a:srgbClr val="153344"/>
                </a:solidFill>
                <a:latin typeface="Tahoma"/>
                <a:cs typeface="Tahoma"/>
              </a:rPr>
              <a:t>автоматическом</a:t>
            </a:r>
            <a:r>
              <a:rPr sz="2000" b="1" spc="-3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sz="2000" b="1" spc="100" dirty="0" err="1">
                <a:solidFill>
                  <a:srgbClr val="153344"/>
                </a:solidFill>
                <a:latin typeface="Tahoma"/>
                <a:cs typeface="Tahoma"/>
              </a:rPr>
              <a:t>режиме</a:t>
            </a:r>
            <a:r>
              <a:rPr lang="en-US" sz="2000" b="1" spc="100" dirty="0">
                <a:solidFill>
                  <a:srgbClr val="153344"/>
                </a:solidFill>
                <a:latin typeface="Tahoma"/>
                <a:cs typeface="Tahoma"/>
              </a:rPr>
              <a:t>.</a:t>
            </a:r>
            <a:br>
              <a:rPr lang="en-US" sz="2000" b="1" spc="100" dirty="0">
                <a:solidFill>
                  <a:srgbClr val="153344"/>
                </a:solidFill>
                <a:latin typeface="Tahoma"/>
                <a:cs typeface="Tahoma"/>
              </a:rPr>
            </a:br>
            <a:r>
              <a:rPr lang="ru-RU" sz="2000" spc="65" dirty="0">
                <a:solidFill>
                  <a:srgbClr val="153344"/>
                </a:solidFill>
                <a:latin typeface="Tahoma"/>
                <a:cs typeface="Tahoma"/>
              </a:rPr>
              <a:t>По завершении тестирования участникам высылается  индивидуальный протокол с указанием полученного результата</a:t>
            </a:r>
            <a:r>
              <a:rPr lang="en-US" sz="2000" spc="65" dirty="0">
                <a:solidFill>
                  <a:srgbClr val="153344"/>
                </a:solidFill>
                <a:latin typeface="Tahoma"/>
                <a:cs typeface="Tahoma"/>
              </a:rPr>
              <a:t>.</a:t>
            </a:r>
            <a:endParaRPr sz="2000" spc="65" dirty="0">
              <a:solidFill>
                <a:srgbClr val="153344"/>
              </a:solidFill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21F75C1-92DF-404B-BE23-800E87FFE6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09877"/>
            <a:ext cx="9906000" cy="5572125"/>
          </a:xfrm>
          <a:prstGeom prst="rect">
            <a:avLst/>
          </a:prstGeom>
        </p:spPr>
      </p:pic>
      <p:sp>
        <p:nvSpPr>
          <p:cNvPr id="8" name="object 2">
            <a:extLst>
              <a:ext uri="{FF2B5EF4-FFF2-40B4-BE49-F238E27FC236}">
                <a16:creationId xmlns:a16="http://schemas.microsoft.com/office/drawing/2014/main" id="{58796FF4-C314-46C0-B127-D9F1E688D226}"/>
              </a:ext>
            </a:extLst>
          </p:cNvPr>
          <p:cNvSpPr txBox="1"/>
          <p:nvPr/>
        </p:nvSpPr>
        <p:spPr>
          <a:xfrm>
            <a:off x="919321" y="652512"/>
            <a:ext cx="8067358" cy="11156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0" algn="ctr">
              <a:lnSpc>
                <a:spcPct val="100000"/>
              </a:lnSpc>
              <a:spcBef>
                <a:spcPts val="100"/>
              </a:spcBef>
            </a:pPr>
            <a:r>
              <a:rPr lang="ru-RU" sz="2200" spc="95" dirty="0">
                <a:solidFill>
                  <a:srgbClr val="153344"/>
                </a:solidFill>
                <a:latin typeface="Tahoma"/>
                <a:cs typeface="Tahoma"/>
              </a:rPr>
              <a:t>Отборочный (заочный) этап</a:t>
            </a:r>
          </a:p>
          <a:p>
            <a:pPr marL="12700" algn="ctr">
              <a:spcBef>
                <a:spcPts val="100"/>
              </a:spcBef>
            </a:pPr>
            <a:r>
              <a:rPr lang="ru-RU" sz="2400" b="1" spc="90" dirty="0">
                <a:solidFill>
                  <a:srgbClr val="153344"/>
                </a:solidFill>
                <a:latin typeface="Tahoma"/>
                <a:cs typeface="Tahoma"/>
              </a:rPr>
              <a:t>Второй</a:t>
            </a:r>
            <a:r>
              <a:rPr lang="ru-RU" sz="2400" b="1" spc="-6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2400" b="1" spc="80" dirty="0">
                <a:solidFill>
                  <a:srgbClr val="153344"/>
                </a:solidFill>
                <a:latin typeface="Tahoma"/>
                <a:cs typeface="Tahoma"/>
              </a:rPr>
              <a:t>тур</a:t>
            </a:r>
            <a:r>
              <a:rPr lang="en-US" sz="2400" b="1" spc="8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2400" b="1" spc="135" dirty="0">
                <a:solidFill>
                  <a:srgbClr val="153344"/>
                </a:solidFill>
                <a:latin typeface="Tahoma"/>
                <a:cs typeface="Tahoma"/>
              </a:rPr>
              <a:t>«</a:t>
            </a:r>
            <a:r>
              <a:rPr lang="ru-RU" sz="2400" b="1" spc="70" dirty="0">
                <a:solidFill>
                  <a:srgbClr val="153344"/>
                </a:solidFill>
                <a:latin typeface="Tahoma"/>
                <a:cs typeface="Tahoma"/>
              </a:rPr>
              <a:t>Оценка электронного портфолио»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endParaRPr lang="ru-RU" sz="2400" dirty="0">
              <a:solidFill>
                <a:srgbClr val="153344"/>
              </a:solidFill>
              <a:latin typeface="Tahoma"/>
              <a:cs typeface="Tahoma"/>
            </a:endParaRPr>
          </a:p>
        </p:txBody>
      </p:sp>
      <p:sp>
        <p:nvSpPr>
          <p:cNvPr id="9" name="object 3">
            <a:extLst>
              <a:ext uri="{FF2B5EF4-FFF2-40B4-BE49-F238E27FC236}">
                <a16:creationId xmlns:a16="http://schemas.microsoft.com/office/drawing/2014/main" id="{710734E4-716C-4DED-83D8-BFBA40F1C522}"/>
              </a:ext>
            </a:extLst>
          </p:cNvPr>
          <p:cNvSpPr txBox="1"/>
          <p:nvPr/>
        </p:nvSpPr>
        <p:spPr>
          <a:xfrm>
            <a:off x="685800" y="2242594"/>
            <a:ext cx="8915400" cy="1302280"/>
          </a:xfrm>
          <a:prstGeom prst="rect">
            <a:avLst/>
          </a:prstGeom>
          <a:noFill/>
        </p:spPr>
        <p:txBody>
          <a:bodyPr vert="horz" wrap="square" lIns="0" tIns="34925" rIns="0" bIns="0" rtlCol="0">
            <a:spAutoFit/>
          </a:bodyPr>
          <a:lstStyle/>
          <a:p>
            <a:pPr marL="86360">
              <a:lnSpc>
                <a:spcPct val="100000"/>
              </a:lnSpc>
              <a:spcBef>
                <a:spcPts val="2155"/>
              </a:spcBef>
            </a:pPr>
            <a:r>
              <a:rPr lang="ru-RU" sz="1600" spc="125" dirty="0">
                <a:solidFill>
                  <a:srgbClr val="153344"/>
                </a:solidFill>
                <a:latin typeface="Tahoma"/>
                <a:cs typeface="Tahoma"/>
              </a:rPr>
              <a:t>Формируется участником на сайте Конкурса</a:t>
            </a:r>
          </a:p>
          <a:p>
            <a:pPr marL="86360" marR="281940">
              <a:lnSpc>
                <a:spcPct val="100000"/>
              </a:lnSpc>
              <a:spcBef>
                <a:spcPts val="2150"/>
              </a:spcBef>
            </a:pPr>
            <a:r>
              <a:rPr lang="ru-RU" sz="1600" spc="125" dirty="0">
                <a:solidFill>
                  <a:srgbClr val="153344"/>
                </a:solidFill>
                <a:latin typeface="Tahoma"/>
                <a:cs typeface="Tahoma"/>
              </a:rPr>
              <a:t>По каждой из позиций раздела «Достижения» конкурсанту  присваиваются баллы, при этом для каждой позиции </a:t>
            </a:r>
            <a:r>
              <a:rPr lang="ru-RU" sz="1600" b="1" spc="125" dirty="0">
                <a:solidFill>
                  <a:srgbClr val="153344"/>
                </a:solidFill>
                <a:latin typeface="Tahoma"/>
                <a:cs typeface="Tahoma"/>
              </a:rPr>
              <a:t>учитывается  только одно достижение (приложение 1 к Порядку)</a:t>
            </a:r>
            <a:r>
              <a:rPr lang="ru-RU" sz="1600" spc="125" dirty="0">
                <a:solidFill>
                  <a:srgbClr val="153344"/>
                </a:solidFill>
                <a:latin typeface="Tahoma"/>
                <a:cs typeface="Tahoma"/>
              </a:rPr>
              <a:t>.</a:t>
            </a:r>
            <a:endParaRPr lang="ru-RU" sz="1600" dirty="0">
              <a:solidFill>
                <a:srgbClr val="153344"/>
              </a:solidFill>
              <a:latin typeface="Tahoma"/>
              <a:cs typeface="Tahoma"/>
            </a:endParaRPr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id="{F99CD9BB-8B9D-436B-A893-07006F58A3B5}"/>
              </a:ext>
            </a:extLst>
          </p:cNvPr>
          <p:cNvSpPr txBox="1"/>
          <p:nvPr/>
        </p:nvSpPr>
        <p:spPr>
          <a:xfrm>
            <a:off x="667067" y="3767186"/>
            <a:ext cx="8952866" cy="319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 indent="-2348865" algn="ctr">
              <a:lnSpc>
                <a:spcPct val="100000"/>
              </a:lnSpc>
            </a:pPr>
            <a:r>
              <a:rPr sz="2000" b="1" spc="95" dirty="0" err="1">
                <a:solidFill>
                  <a:srgbClr val="153344"/>
                </a:solidFill>
                <a:latin typeface="Tahoma"/>
                <a:cs typeface="Tahoma"/>
              </a:rPr>
              <a:t>Макс</a:t>
            </a:r>
            <a:r>
              <a:rPr sz="2000" b="1" spc="100" dirty="0" err="1">
                <a:solidFill>
                  <a:srgbClr val="153344"/>
                </a:solidFill>
                <a:latin typeface="Tahoma"/>
                <a:cs typeface="Tahoma"/>
              </a:rPr>
              <a:t>и</a:t>
            </a:r>
            <a:r>
              <a:rPr sz="2000" b="1" spc="50" dirty="0" err="1">
                <a:solidFill>
                  <a:srgbClr val="153344"/>
                </a:solidFill>
                <a:latin typeface="Tahoma"/>
                <a:cs typeface="Tahoma"/>
              </a:rPr>
              <a:t>мальная</a:t>
            </a:r>
            <a:r>
              <a:rPr sz="2000" b="1" spc="-4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sz="2000" b="1" spc="75" dirty="0">
                <a:solidFill>
                  <a:srgbClr val="153344"/>
                </a:solidFill>
                <a:latin typeface="Tahoma"/>
                <a:cs typeface="Tahoma"/>
              </a:rPr>
              <a:t>оценка</a:t>
            </a:r>
            <a:r>
              <a:rPr sz="2000" b="1" spc="-2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sz="2000" b="1" spc="-275" dirty="0">
                <a:solidFill>
                  <a:srgbClr val="153344"/>
                </a:solidFill>
                <a:latin typeface="Tahoma"/>
                <a:cs typeface="Tahoma"/>
              </a:rPr>
              <a:t>–</a:t>
            </a:r>
            <a:r>
              <a:rPr sz="2000" b="1" spc="-2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2000" b="1" spc="95" dirty="0">
                <a:solidFill>
                  <a:srgbClr val="C59C5D"/>
                </a:solidFill>
                <a:latin typeface="Tahoma"/>
                <a:cs typeface="Tahoma"/>
              </a:rPr>
              <a:t>2</a:t>
            </a:r>
            <a:r>
              <a:rPr sz="2000" b="1" spc="95">
                <a:solidFill>
                  <a:srgbClr val="C59C5D"/>
                </a:solidFill>
                <a:latin typeface="Tahoma"/>
                <a:cs typeface="Tahoma"/>
              </a:rPr>
              <a:t>0</a:t>
            </a:r>
            <a:r>
              <a:rPr lang="en-US" sz="2000" b="1" spc="95">
                <a:solidFill>
                  <a:srgbClr val="C59C5D"/>
                </a:solidFill>
                <a:latin typeface="Tahoma"/>
                <a:cs typeface="Tahoma"/>
              </a:rPr>
              <a:t> </a:t>
            </a:r>
            <a:r>
              <a:rPr sz="2000" b="1" spc="35" dirty="0" err="1">
                <a:solidFill>
                  <a:srgbClr val="C59C5D"/>
                </a:solidFill>
                <a:latin typeface="Tahoma"/>
                <a:cs typeface="Tahoma"/>
              </a:rPr>
              <a:t>бал</a:t>
            </a:r>
            <a:r>
              <a:rPr sz="2000" b="1" spc="30" dirty="0" err="1">
                <a:solidFill>
                  <a:srgbClr val="C59C5D"/>
                </a:solidFill>
                <a:latin typeface="Tahoma"/>
                <a:cs typeface="Tahoma"/>
              </a:rPr>
              <a:t>л</a:t>
            </a:r>
            <a:r>
              <a:rPr sz="2000" b="1" spc="50" dirty="0" err="1">
                <a:solidFill>
                  <a:srgbClr val="C59C5D"/>
                </a:solidFill>
                <a:latin typeface="Tahoma"/>
                <a:cs typeface="Tahoma"/>
              </a:rPr>
              <a:t>ов</a:t>
            </a:r>
            <a:endParaRPr sz="2000" dirty="0">
              <a:latin typeface="Tahoma"/>
              <a:cs typeface="Tahoma"/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799CBBB1-B6CD-4434-8EEB-8CFFFDE4FE2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3964266"/>
            <a:ext cx="29718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9713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F92CE80D-4386-4ADD-B9B3-945DD27251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09877"/>
            <a:ext cx="9906000" cy="5572125"/>
          </a:xfrm>
          <a:prstGeom prst="rect">
            <a:avLst/>
          </a:prstGeom>
        </p:spPr>
      </p:pic>
      <p:sp>
        <p:nvSpPr>
          <p:cNvPr id="9" name="object 3">
            <a:extLst>
              <a:ext uri="{FF2B5EF4-FFF2-40B4-BE49-F238E27FC236}">
                <a16:creationId xmlns:a16="http://schemas.microsoft.com/office/drawing/2014/main" id="{BFB8FC22-09A5-4A9F-8914-E7D3F26FE79F}"/>
              </a:ext>
            </a:extLst>
          </p:cNvPr>
          <p:cNvSpPr txBox="1"/>
          <p:nvPr/>
        </p:nvSpPr>
        <p:spPr>
          <a:xfrm>
            <a:off x="533400" y="2667000"/>
            <a:ext cx="8915400" cy="2382062"/>
          </a:xfrm>
          <a:prstGeom prst="rect">
            <a:avLst/>
          </a:prstGeom>
          <a:noFill/>
        </p:spPr>
        <p:txBody>
          <a:bodyPr vert="horz" wrap="square" lIns="0" tIns="34925" rIns="0" bIns="0" rtlCol="0">
            <a:spAutoFit/>
          </a:bodyPr>
          <a:lstStyle/>
          <a:p>
            <a:pPr marL="433705" marR="136525" indent="-3429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ru-RU" sz="1600" spc="180" dirty="0">
                <a:solidFill>
                  <a:srgbClr val="153339"/>
                </a:solidFill>
                <a:latin typeface="Tahoma"/>
                <a:cs typeface="Tahoma"/>
              </a:rPr>
              <a:t>По результатам отборочного этапа  формируется единый рейтинговый список  участников (от большего к меньшему  результату). </a:t>
            </a:r>
          </a:p>
          <a:p>
            <a:pPr marL="433705" marR="136525" indent="-3429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ru-RU" sz="1600" spc="190" dirty="0">
                <a:solidFill>
                  <a:srgbClr val="153339"/>
                </a:solidFill>
                <a:latin typeface="Tahoma"/>
                <a:cs typeface="Tahoma"/>
              </a:rPr>
              <a:t>Участниками основного этапа (финалистами)  являются конкурсанты, занимающие первые 30  позиций рейтингового списка. </a:t>
            </a:r>
          </a:p>
          <a:p>
            <a:pPr marL="433705" marR="136525" indent="-3429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ru-RU" sz="1600" spc="114" dirty="0">
                <a:solidFill>
                  <a:srgbClr val="153339"/>
                </a:solidFill>
                <a:latin typeface="Tahoma"/>
                <a:cs typeface="Tahoma"/>
              </a:rPr>
              <a:t>Для финалистов не позднее чем за месяц до начала  основного (очного) этапа проводится установочный  вебинар.</a:t>
            </a:r>
          </a:p>
          <a:p>
            <a:pPr marL="433705" marR="136525" indent="-342900">
              <a:lnSpc>
                <a:spcPct val="100000"/>
              </a:lnSpc>
              <a:spcBef>
                <a:spcPts val="275"/>
              </a:spcBef>
              <a:buFont typeface="Arial" panose="020B0604020202020204" pitchFamily="34" charset="0"/>
              <a:buChar char="•"/>
            </a:pPr>
            <a:endParaRPr sz="2000" dirty="0">
              <a:latin typeface="Tahoma"/>
              <a:cs typeface="Tahoma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B34A4E9D-1523-4D03-8DA4-898EC208DA3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161519"/>
            <a:ext cx="2971800" cy="20574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F92CE80D-4386-4ADD-B9B3-945DD27251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09877"/>
            <a:ext cx="9906000" cy="5572125"/>
          </a:xfrm>
          <a:prstGeom prst="rect">
            <a:avLst/>
          </a:prstGeom>
        </p:spPr>
      </p:pic>
      <p:sp>
        <p:nvSpPr>
          <p:cNvPr id="9" name="object 3">
            <a:extLst>
              <a:ext uri="{FF2B5EF4-FFF2-40B4-BE49-F238E27FC236}">
                <a16:creationId xmlns:a16="http://schemas.microsoft.com/office/drawing/2014/main" id="{BFB8FC22-09A5-4A9F-8914-E7D3F26FE79F}"/>
              </a:ext>
            </a:extLst>
          </p:cNvPr>
          <p:cNvSpPr txBox="1"/>
          <p:nvPr/>
        </p:nvSpPr>
        <p:spPr>
          <a:xfrm>
            <a:off x="533400" y="2667000"/>
            <a:ext cx="8915400" cy="1881925"/>
          </a:xfrm>
          <a:prstGeom prst="rect">
            <a:avLst/>
          </a:prstGeom>
          <a:noFill/>
        </p:spPr>
        <p:txBody>
          <a:bodyPr vert="horz" wrap="square" lIns="0" tIns="34925" rIns="0" bIns="0" rtlCol="0">
            <a:spAutoFit/>
          </a:bodyPr>
          <a:lstStyle/>
          <a:p>
            <a:pPr marL="90805" marR="136525" lvl="0" algn="ctr">
              <a:spcBef>
                <a:spcPts val="1800"/>
              </a:spcBef>
            </a:pPr>
            <a:r>
              <a:rPr lang="ru-RU" sz="2000" b="1" spc="50" dirty="0">
                <a:solidFill>
                  <a:srgbClr val="153344"/>
                </a:solidFill>
                <a:latin typeface="Tahoma"/>
                <a:cs typeface="Tahoma"/>
              </a:rPr>
              <a:t>Центр оценки профессионального мастерства и квалификации педагогов</a:t>
            </a:r>
            <a:r>
              <a:rPr lang="ru-RU" sz="1600" spc="180" dirty="0">
                <a:solidFill>
                  <a:srgbClr val="153339"/>
                </a:solidFill>
                <a:latin typeface="Tahoma"/>
                <a:cs typeface="Tahoma"/>
              </a:rPr>
              <a:t> </a:t>
            </a:r>
          </a:p>
          <a:p>
            <a:pPr marL="90805" marR="136525" lvl="0" algn="ctr">
              <a:spcBef>
                <a:spcPts val="1800"/>
              </a:spcBef>
            </a:pPr>
            <a:r>
              <a:rPr lang="ru-RU" sz="2000" spc="50" dirty="0">
                <a:solidFill>
                  <a:srgbClr val="153344"/>
                </a:solidFill>
                <a:latin typeface="Tahoma"/>
                <a:cs typeface="Tahoma"/>
              </a:rPr>
              <a:t>E-</a:t>
            </a:r>
            <a:r>
              <a:rPr lang="ru-RU" sz="2000" spc="50" dirty="0" err="1">
                <a:solidFill>
                  <a:srgbClr val="153344"/>
                </a:solidFill>
                <a:latin typeface="Tahoma"/>
                <a:cs typeface="Tahoma"/>
              </a:rPr>
              <a:t>mail</a:t>
            </a:r>
            <a:r>
              <a:rPr lang="ru-RU" sz="2000" spc="50" dirty="0">
                <a:solidFill>
                  <a:srgbClr val="153344"/>
                </a:solidFill>
                <a:latin typeface="Tahoma"/>
                <a:cs typeface="Tahoma"/>
              </a:rPr>
              <a:t>: </a:t>
            </a:r>
            <a:r>
              <a:rPr lang="ru-RU" sz="2000" spc="50" dirty="0">
                <a:solidFill>
                  <a:srgbClr val="153344"/>
                </a:solidFill>
                <a:latin typeface="Tahoma"/>
                <a:cs typeface="Tahoma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office@ca-kk.ru</a:t>
            </a:r>
            <a:r>
              <a:rPr lang="ru-RU" sz="2000" spc="50" dirty="0">
                <a:solidFill>
                  <a:srgbClr val="153344"/>
                </a:solidFill>
                <a:latin typeface="Tahoma"/>
                <a:cs typeface="Tahoma"/>
              </a:rPr>
              <a:t>  </a:t>
            </a:r>
          </a:p>
          <a:p>
            <a:pPr marL="90805" marR="136525" lvl="0" algn="ctr">
              <a:spcBef>
                <a:spcPts val="275"/>
              </a:spcBef>
            </a:pPr>
            <a:r>
              <a:rPr lang="ru-RU" sz="2000" spc="50" dirty="0">
                <a:solidFill>
                  <a:srgbClr val="153344"/>
                </a:solidFill>
                <a:latin typeface="Tahoma"/>
                <a:cs typeface="Tahoma"/>
              </a:rPr>
              <a:t>Номер контактного телефона: +7(391)2008161</a:t>
            </a:r>
          </a:p>
          <a:p>
            <a:pPr marL="90805" marR="136525">
              <a:lnSpc>
                <a:spcPct val="100000"/>
              </a:lnSpc>
              <a:spcBef>
                <a:spcPts val="275"/>
              </a:spcBef>
            </a:pPr>
            <a:endParaRPr sz="2000" dirty="0">
              <a:latin typeface="Tahoma"/>
              <a:cs typeface="Tahoma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B34A4E9D-1523-4D03-8DA4-898EC208DA3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161519"/>
            <a:ext cx="29718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543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3">
            <a:extLst>
              <a:ext uri="{FF2B5EF4-FFF2-40B4-BE49-F238E27FC236}">
                <a16:creationId xmlns:a16="http://schemas.microsoft.com/office/drawing/2014/main" id="{51A52231-DBD9-4CC2-8B2C-44B08AE9BE2D}"/>
              </a:ext>
            </a:extLst>
          </p:cNvPr>
          <p:cNvSpPr txBox="1"/>
          <p:nvPr/>
        </p:nvSpPr>
        <p:spPr>
          <a:xfrm>
            <a:off x="532130" y="5047224"/>
            <a:ext cx="8841740" cy="141000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17880" marR="700405" algn="ctr">
              <a:lnSpc>
                <a:spcPct val="100000"/>
              </a:lnSpc>
              <a:spcBef>
                <a:spcPts val="95"/>
              </a:spcBef>
            </a:pPr>
            <a:r>
              <a:rPr lang="ru-RU" kern="0" dirty="0">
                <a:solidFill>
                  <a:srgbClr val="15334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Перед регистрацией потенциальному участнику необходимо ознакомиться с Порядком и </a:t>
            </a:r>
            <a:r>
              <a:rPr lang="ru-RU" b="1" kern="0" dirty="0">
                <a:solidFill>
                  <a:srgbClr val="15334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предварительно до 25 июля подготовить документы </a:t>
            </a:r>
            <a:r>
              <a:rPr lang="ru-RU" kern="0" dirty="0">
                <a:solidFill>
                  <a:srgbClr val="15334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формирования электронного портфолио и загрузки в ЛК участника!</a:t>
            </a:r>
          </a:p>
          <a:p>
            <a:pPr marL="817880" marR="700405" algn="ctr">
              <a:lnSpc>
                <a:spcPct val="100000"/>
              </a:lnSpc>
              <a:spcBef>
                <a:spcPts val="95"/>
              </a:spcBef>
            </a:pPr>
            <a:r>
              <a:rPr lang="ru-RU" b="1" kern="0" dirty="0">
                <a:solidFill>
                  <a:srgbClr val="15334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Регистрация начнется  25 июля!</a:t>
            </a:r>
          </a:p>
        </p:txBody>
      </p: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42F1D86B-3E9F-43C2-B6B6-93DE5F6DC700}"/>
              </a:ext>
            </a:extLst>
          </p:cNvPr>
          <p:cNvGrpSpPr/>
          <p:nvPr/>
        </p:nvGrpSpPr>
        <p:grpSpPr>
          <a:xfrm>
            <a:off x="304800" y="498237"/>
            <a:ext cx="8972168" cy="4294465"/>
            <a:chOff x="304800" y="415399"/>
            <a:chExt cx="8972168" cy="4294465"/>
          </a:xfrm>
        </p:grpSpPr>
        <p:grpSp>
          <p:nvGrpSpPr>
            <p:cNvPr id="4" name="Группа 3">
              <a:extLst>
                <a:ext uri="{FF2B5EF4-FFF2-40B4-BE49-F238E27FC236}">
                  <a16:creationId xmlns:a16="http://schemas.microsoft.com/office/drawing/2014/main" id="{02C0C8FC-6F4E-40A6-8929-92BDA8CE74B0}"/>
                </a:ext>
              </a:extLst>
            </p:cNvPr>
            <p:cNvGrpSpPr/>
            <p:nvPr/>
          </p:nvGrpSpPr>
          <p:grpSpPr>
            <a:xfrm>
              <a:off x="919353" y="457200"/>
              <a:ext cx="8067293" cy="4252664"/>
              <a:chOff x="848106" y="406146"/>
              <a:chExt cx="8209787" cy="4327780"/>
            </a:xfrm>
          </p:grpSpPr>
          <p:sp>
            <p:nvSpPr>
              <p:cNvPr id="7" name="Прямоугольник: скругленные углы 6">
                <a:extLst>
                  <a:ext uri="{FF2B5EF4-FFF2-40B4-BE49-F238E27FC236}">
                    <a16:creationId xmlns:a16="http://schemas.microsoft.com/office/drawing/2014/main" id="{89668160-41B7-46F6-B49D-9AF85087914D}"/>
                  </a:ext>
                </a:extLst>
              </p:cNvPr>
              <p:cNvSpPr/>
              <p:nvPr/>
            </p:nvSpPr>
            <p:spPr>
              <a:xfrm>
                <a:off x="848106" y="406146"/>
                <a:ext cx="8209787" cy="762000"/>
              </a:xfrm>
              <a:prstGeom prst="roundRect">
                <a:avLst/>
              </a:prstGeom>
              <a:noFill/>
              <a:ln w="222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object 7">
                <a:extLst>
                  <a:ext uri="{FF2B5EF4-FFF2-40B4-BE49-F238E27FC236}">
                    <a16:creationId xmlns:a16="http://schemas.microsoft.com/office/drawing/2014/main" id="{CE47C164-4A81-4585-A25D-02B31A0A6096}"/>
                  </a:ext>
                </a:extLst>
              </p:cNvPr>
              <p:cNvSpPr txBox="1"/>
              <p:nvPr/>
            </p:nvSpPr>
            <p:spPr>
              <a:xfrm>
                <a:off x="1152906" y="524574"/>
                <a:ext cx="3173730" cy="391795"/>
              </a:xfrm>
              <a:prstGeom prst="rect">
                <a:avLst/>
              </a:prstGeom>
            </p:spPr>
            <p:txBody>
              <a:bodyPr vert="horz" wrap="square" lIns="0" tIns="12700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  <a:spcBef>
                    <a:spcPts val="100"/>
                  </a:spcBef>
                </a:pPr>
                <a:r>
                  <a:rPr sz="2400" spc="-15" dirty="0">
                    <a:latin typeface="Calibri"/>
                    <a:cs typeface="Calibri"/>
                  </a:rPr>
                  <a:t>http://директор-года.рф</a:t>
                </a:r>
                <a:endParaRPr sz="2400" dirty="0">
                  <a:latin typeface="Calibri"/>
                  <a:cs typeface="Calibri"/>
                </a:endParaRPr>
              </a:p>
            </p:txBody>
          </p:sp>
          <p:pic>
            <p:nvPicPr>
              <p:cNvPr id="9" name="Рисунок 8">
                <a:extLst>
                  <a:ext uri="{FF2B5EF4-FFF2-40B4-BE49-F238E27FC236}">
                    <a16:creationId xmlns:a16="http://schemas.microsoft.com/office/drawing/2014/main" id="{DC03BDDE-F899-4716-851C-C03E0670CB7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49416" y="1034798"/>
                <a:ext cx="8208477" cy="3699128"/>
              </a:xfrm>
              <a:prstGeom prst="rect">
                <a:avLst/>
              </a:prstGeom>
            </p:spPr>
          </p:pic>
        </p:grpSp>
        <p:sp>
          <p:nvSpPr>
            <p:cNvPr id="5" name="Облачко с текстом: овальное 4">
              <a:extLst>
                <a:ext uri="{FF2B5EF4-FFF2-40B4-BE49-F238E27FC236}">
                  <a16:creationId xmlns:a16="http://schemas.microsoft.com/office/drawing/2014/main" id="{E1981302-8B0C-409A-91E5-A1A8011D18FC}"/>
                </a:ext>
              </a:extLst>
            </p:cNvPr>
            <p:cNvSpPr/>
            <p:nvPr/>
          </p:nvSpPr>
          <p:spPr>
            <a:xfrm>
              <a:off x="8210168" y="415399"/>
              <a:ext cx="1066800" cy="800646"/>
            </a:xfrm>
            <a:prstGeom prst="wedgeEllipseCallou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0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!</a:t>
              </a:r>
            </a:p>
          </p:txBody>
        </p:sp>
        <p:sp>
          <p:nvSpPr>
            <p:cNvPr id="6" name="Облачко с текстом: овальное 5">
              <a:extLst>
                <a:ext uri="{FF2B5EF4-FFF2-40B4-BE49-F238E27FC236}">
                  <a16:creationId xmlns:a16="http://schemas.microsoft.com/office/drawing/2014/main" id="{A8D99766-9F5A-4E7D-A0B3-C341FB9527FC}"/>
                </a:ext>
              </a:extLst>
            </p:cNvPr>
            <p:cNvSpPr/>
            <p:nvPr/>
          </p:nvSpPr>
          <p:spPr>
            <a:xfrm>
              <a:off x="304800" y="3733800"/>
              <a:ext cx="1066800" cy="800646"/>
            </a:xfrm>
            <a:prstGeom prst="wedgeEllipseCallout">
              <a:avLst>
                <a:gd name="adj1" fmla="val 47024"/>
                <a:gd name="adj2" fmla="val 56552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0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26763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656DB978-331A-4E92-B52A-459BA66B43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09877"/>
            <a:ext cx="9906000" cy="5572125"/>
          </a:xfrm>
          <a:prstGeom prst="rect">
            <a:avLst/>
          </a:prstGeom>
        </p:spPr>
      </p:pic>
      <p:sp>
        <p:nvSpPr>
          <p:cNvPr id="7" name="object 2">
            <a:extLst>
              <a:ext uri="{FF2B5EF4-FFF2-40B4-BE49-F238E27FC236}">
                <a16:creationId xmlns:a16="http://schemas.microsoft.com/office/drawing/2014/main" id="{45B9B2EB-5404-4D78-820D-D309C54D2379}"/>
              </a:ext>
            </a:extLst>
          </p:cNvPr>
          <p:cNvSpPr txBox="1"/>
          <p:nvPr/>
        </p:nvSpPr>
        <p:spPr>
          <a:xfrm>
            <a:off x="919321" y="652512"/>
            <a:ext cx="8067358" cy="7335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0" algn="ctr">
              <a:spcBef>
                <a:spcPts val="100"/>
              </a:spcBef>
            </a:pPr>
            <a:r>
              <a:rPr lang="ru-RU" sz="2200" spc="95" dirty="0">
                <a:solidFill>
                  <a:srgbClr val="153344"/>
                </a:solidFill>
                <a:latin typeface="Tahoma"/>
                <a:cs typeface="Tahoma"/>
              </a:rPr>
              <a:t>Общие сведения</a:t>
            </a:r>
          </a:p>
          <a:p>
            <a:pPr marL="12700" algn="ctr">
              <a:spcBef>
                <a:spcPts val="100"/>
              </a:spcBef>
            </a:pPr>
            <a:r>
              <a:rPr lang="ru-RU" sz="2400" b="1" spc="70" dirty="0">
                <a:solidFill>
                  <a:srgbClr val="153344"/>
                </a:solidFill>
                <a:latin typeface="Tahoma"/>
                <a:cs typeface="Tahoma"/>
              </a:rPr>
              <a:t>Перечень необходимых документов</a:t>
            </a:r>
            <a:endParaRPr lang="ru-RU" sz="2400" dirty="0">
              <a:solidFill>
                <a:srgbClr val="153344"/>
              </a:solidFill>
              <a:latin typeface="Tahoma"/>
              <a:cs typeface="Tahoma"/>
            </a:endParaRPr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A62E563E-C6B6-46C4-ACF7-540EC9E28768}"/>
              </a:ext>
            </a:extLst>
          </p:cNvPr>
          <p:cNvSpPr txBox="1"/>
          <p:nvPr/>
        </p:nvSpPr>
        <p:spPr>
          <a:xfrm>
            <a:off x="419100" y="1687818"/>
            <a:ext cx="9067800" cy="4036361"/>
          </a:xfrm>
          <a:prstGeom prst="rect">
            <a:avLst/>
          </a:prstGeom>
          <a:noFill/>
        </p:spPr>
        <p:txBody>
          <a:bodyPr vert="horz" wrap="square" lIns="0" tIns="34925" rIns="0" bIns="0" rtlCol="0">
            <a:spAutoFit/>
          </a:bodyPr>
          <a:lstStyle/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spc="125" dirty="0">
                <a:solidFill>
                  <a:srgbClr val="153344"/>
                </a:solidFill>
                <a:latin typeface="Tahoma"/>
                <a:cs typeface="Tahoma"/>
              </a:rPr>
              <a:t>Скан-копия паспорта (первая страница и страница регистрации в одном файле);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spc="125" dirty="0">
                <a:solidFill>
                  <a:srgbClr val="153344"/>
                </a:solidFill>
                <a:latin typeface="Tahoma"/>
                <a:cs typeface="Tahoma"/>
              </a:rPr>
              <a:t>Скан-копия справки, подтверждающей место работы, занимаемую должность </a:t>
            </a:r>
            <a:br>
              <a:rPr lang="ru-RU" sz="1600" spc="125" dirty="0">
                <a:solidFill>
                  <a:srgbClr val="153344"/>
                </a:solidFill>
                <a:latin typeface="Tahoma"/>
                <a:cs typeface="Tahoma"/>
              </a:rPr>
            </a:br>
            <a:r>
              <a:rPr lang="ru-RU" sz="1600" spc="125" dirty="0">
                <a:solidFill>
                  <a:srgbClr val="153344"/>
                </a:solidFill>
                <a:latin typeface="Tahoma"/>
                <a:cs typeface="Tahoma"/>
              </a:rPr>
              <a:t>и стаж (справка заверяется работодателем);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spc="125" dirty="0">
                <a:solidFill>
                  <a:srgbClr val="153344"/>
                </a:solidFill>
                <a:latin typeface="Tahoma"/>
                <a:cs typeface="Tahoma"/>
              </a:rPr>
              <a:t>Скан-копия заявления участника Конкурса (приложение 2 Порядка проведения Конкурса);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spc="125" dirty="0">
                <a:solidFill>
                  <a:srgbClr val="153344"/>
                </a:solidFill>
                <a:latin typeface="Tahoma"/>
                <a:cs typeface="Tahoma"/>
              </a:rPr>
              <a:t>Скан-копия согласия участника Конкурса на обработку персональных данных (приложение 3 Порядка проведения Конкурса);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spc="125" dirty="0">
                <a:solidFill>
                  <a:srgbClr val="153344"/>
                </a:solidFill>
                <a:latin typeface="Tahoma"/>
                <a:cs typeface="Tahoma"/>
              </a:rPr>
              <a:t>Фотография участника (вертикальный формат </a:t>
            </a:r>
            <a:r>
              <a:rPr lang="en-US" sz="1600" spc="125" dirty="0">
                <a:solidFill>
                  <a:srgbClr val="153344"/>
                </a:solidFill>
                <a:latin typeface="Tahoma"/>
                <a:cs typeface="Tahoma"/>
              </a:rPr>
              <a:t>jpg </a:t>
            </a:r>
            <a:r>
              <a:rPr lang="ru-RU" sz="1600" spc="125" dirty="0">
                <a:solidFill>
                  <a:srgbClr val="153344"/>
                </a:solidFill>
                <a:latin typeface="Tahoma"/>
                <a:cs typeface="Tahoma"/>
              </a:rPr>
              <a:t>или </a:t>
            </a:r>
            <a:r>
              <a:rPr lang="en-US" sz="1600" spc="125" dirty="0" err="1">
                <a:solidFill>
                  <a:srgbClr val="153344"/>
                </a:solidFill>
                <a:latin typeface="Tahoma"/>
                <a:cs typeface="Tahoma"/>
              </a:rPr>
              <a:t>png</a:t>
            </a:r>
            <a:r>
              <a:rPr lang="ru-RU" sz="1600" spc="125" dirty="0">
                <a:solidFill>
                  <a:srgbClr val="153344"/>
                </a:solidFill>
                <a:latin typeface="Tahoma"/>
                <a:cs typeface="Tahoma"/>
              </a:rPr>
              <a:t>, размер фотографии до 10 </a:t>
            </a:r>
            <a:r>
              <a:rPr lang="ru-RU" sz="1600" spc="125" dirty="0" err="1">
                <a:solidFill>
                  <a:srgbClr val="153344"/>
                </a:solidFill>
                <a:latin typeface="Tahoma"/>
                <a:cs typeface="Tahoma"/>
              </a:rPr>
              <a:t>мб</a:t>
            </a:r>
            <a:r>
              <a:rPr lang="ru-RU" sz="1600" spc="125" dirty="0">
                <a:solidFill>
                  <a:srgbClr val="153344"/>
                </a:solidFill>
                <a:latin typeface="Tahoma"/>
                <a:cs typeface="Tahoma"/>
              </a:rPr>
              <a:t>).</a:t>
            </a:r>
          </a:p>
          <a:p>
            <a:endParaRPr lang="en-US" sz="1600" spc="125" dirty="0">
              <a:solidFill>
                <a:srgbClr val="153344"/>
              </a:solidFill>
              <a:latin typeface="Tahoma"/>
              <a:cs typeface="Tahoma"/>
            </a:endParaRPr>
          </a:p>
          <a:p>
            <a:endParaRPr lang="ru-RU" sz="1600" spc="125" dirty="0">
              <a:solidFill>
                <a:srgbClr val="153344"/>
              </a:solidFill>
              <a:latin typeface="Tahoma"/>
              <a:cs typeface="Tahoma"/>
            </a:endParaRPr>
          </a:p>
          <a:p>
            <a:r>
              <a:rPr lang="ru-RU" sz="1600" spc="125" dirty="0">
                <a:solidFill>
                  <a:srgbClr val="153344"/>
                </a:solidFill>
                <a:latin typeface="Tahoma"/>
                <a:cs typeface="Tahoma"/>
              </a:rPr>
              <a:t>Если необходимый документ имеет нескольких страниц, то все страницы объединяются в один файл. Прикрепляемые файлы изображений </a:t>
            </a:r>
            <a:r>
              <a:rPr lang="ru-RU" sz="1600" spc="125" dirty="0" err="1">
                <a:solidFill>
                  <a:srgbClr val="153344"/>
                </a:solidFill>
                <a:latin typeface="Tahoma"/>
                <a:cs typeface="Tahoma"/>
              </a:rPr>
              <a:t>jpeg</a:t>
            </a:r>
            <a:r>
              <a:rPr lang="ru-RU" sz="1600" spc="125" dirty="0">
                <a:solidFill>
                  <a:srgbClr val="153344"/>
                </a:solidFill>
                <a:latin typeface="Tahoma"/>
                <a:cs typeface="Tahoma"/>
              </a:rPr>
              <a:t>, </a:t>
            </a:r>
            <a:r>
              <a:rPr lang="ru-RU" sz="1600" spc="125" dirty="0" err="1">
                <a:solidFill>
                  <a:srgbClr val="153344"/>
                </a:solidFill>
                <a:latin typeface="Tahoma"/>
                <a:cs typeface="Tahoma"/>
              </a:rPr>
              <a:t>png</a:t>
            </a:r>
            <a:r>
              <a:rPr lang="ru-RU" sz="1600" spc="125" dirty="0">
                <a:solidFill>
                  <a:srgbClr val="153344"/>
                </a:solidFill>
                <a:latin typeface="Tahoma"/>
                <a:cs typeface="Tahoma"/>
              </a:rPr>
              <a:t>, </a:t>
            </a:r>
            <a:r>
              <a:rPr lang="ru-RU" sz="1600" spc="125" dirty="0" err="1">
                <a:solidFill>
                  <a:srgbClr val="153344"/>
                </a:solidFill>
                <a:latin typeface="Tahoma"/>
                <a:cs typeface="Tahoma"/>
              </a:rPr>
              <a:t>gif</a:t>
            </a:r>
            <a:r>
              <a:rPr lang="ru-RU" sz="1600" spc="125" dirty="0">
                <a:solidFill>
                  <a:srgbClr val="153344"/>
                </a:solidFill>
                <a:latin typeface="Tahoma"/>
                <a:cs typeface="Tahoma"/>
              </a:rPr>
              <a:t> или </a:t>
            </a:r>
            <a:r>
              <a:rPr lang="ru-RU" sz="1600" spc="125" dirty="0" err="1">
                <a:solidFill>
                  <a:srgbClr val="153344"/>
                </a:solidFill>
                <a:latin typeface="Tahoma"/>
                <a:cs typeface="Tahoma"/>
              </a:rPr>
              <a:t>pdf</a:t>
            </a:r>
            <a:r>
              <a:rPr lang="ru-RU" sz="1600" spc="125" dirty="0">
                <a:solidFill>
                  <a:srgbClr val="153344"/>
                </a:solidFill>
                <a:latin typeface="Tahoma"/>
                <a:cs typeface="Tahoma"/>
              </a:rPr>
              <a:t> объемом не более 1 Мб </a:t>
            </a:r>
          </a:p>
        </p:txBody>
      </p:sp>
    </p:spTree>
    <p:extLst>
      <p:ext uri="{BB962C8B-B14F-4D97-AF65-F5344CB8AC3E}">
        <p14:creationId xmlns:p14="http://schemas.microsoft.com/office/powerpoint/2010/main" val="789168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19AFEDF-F8EC-4448-ABF7-974E7A95E4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09877"/>
            <a:ext cx="9906000" cy="5572125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404317"/>
            <a:ext cx="7839507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800" b="0" spc="95" dirty="0"/>
              <a:t>Электронное портфолио участника </a:t>
            </a:r>
            <a:br>
              <a:rPr lang="ru-RU" sz="1800" b="0" spc="95" dirty="0"/>
            </a:br>
            <a:r>
              <a:rPr lang="ru-RU" sz="1800" b="0" spc="95" dirty="0"/>
              <a:t>(приложение 1 к Порядку)</a:t>
            </a:r>
          </a:p>
        </p:txBody>
      </p:sp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12B4DC2A-4E49-4C58-8B20-CCDDC1874ED4}"/>
              </a:ext>
            </a:extLst>
          </p:cNvPr>
          <p:cNvGrpSpPr/>
          <p:nvPr/>
        </p:nvGrpSpPr>
        <p:grpSpPr>
          <a:xfrm>
            <a:off x="304800" y="1475580"/>
            <a:ext cx="9386570" cy="3906839"/>
            <a:chOff x="304800" y="1371600"/>
            <a:chExt cx="9386570" cy="3906839"/>
          </a:xfrm>
        </p:grpSpPr>
        <p:sp>
          <p:nvSpPr>
            <p:cNvPr id="4" name="object 4"/>
            <p:cNvSpPr txBox="1"/>
            <p:nvPr/>
          </p:nvSpPr>
          <p:spPr>
            <a:xfrm>
              <a:off x="304800" y="1371600"/>
              <a:ext cx="9386570" cy="3906839"/>
            </a:xfrm>
            <a:prstGeom prst="rect">
              <a:avLst/>
            </a:prstGeom>
          </p:spPr>
          <p:txBody>
            <a:bodyPr vert="horz" wrap="square" lIns="0" tIns="84455" rIns="0" bIns="0" rtlCol="0">
              <a:spAutoFit/>
            </a:bodyPr>
            <a:lstStyle/>
            <a:p>
              <a:pPr marR="156845" algn="ctr">
                <a:lnSpc>
                  <a:spcPct val="100000"/>
                </a:lnSpc>
                <a:spcBef>
                  <a:spcPts val="665"/>
                </a:spcBef>
              </a:pPr>
              <a:r>
                <a:rPr lang="ru-RU" sz="2400" b="1" spc="90" dirty="0">
                  <a:solidFill>
                    <a:srgbClr val="153344"/>
                  </a:solidFill>
                  <a:latin typeface="Tahoma"/>
                  <a:cs typeface="Tahoma"/>
                </a:rPr>
                <a:t>Образование</a:t>
              </a:r>
            </a:p>
            <a:p>
              <a:pPr marR="156845" algn="ctr">
                <a:lnSpc>
                  <a:spcPct val="100000"/>
                </a:lnSpc>
                <a:spcBef>
                  <a:spcPts val="665"/>
                </a:spcBef>
              </a:pPr>
              <a:r>
                <a:rPr lang="ru-RU" sz="2400" b="1" spc="90" dirty="0">
                  <a:solidFill>
                    <a:srgbClr val="153344"/>
                  </a:solidFill>
                  <a:latin typeface="Tahoma"/>
                  <a:cs typeface="Tahoma"/>
                </a:rPr>
                <a:t>Сведения об общеобразовательной организации</a:t>
              </a:r>
            </a:p>
            <a:p>
              <a:pPr marR="156845" algn="ctr">
                <a:lnSpc>
                  <a:spcPct val="100000"/>
                </a:lnSpc>
                <a:spcBef>
                  <a:spcPts val="665"/>
                </a:spcBef>
              </a:pPr>
              <a:r>
                <a:rPr lang="ru-RU" sz="2400" b="1" spc="90" dirty="0">
                  <a:solidFill>
                    <a:srgbClr val="153344"/>
                  </a:solidFill>
                  <a:latin typeface="Tahoma"/>
                  <a:cs typeface="Tahoma"/>
                </a:rPr>
                <a:t>Контакты</a:t>
              </a:r>
              <a:endParaRPr sz="2400" dirty="0">
                <a:latin typeface="Tahoma"/>
                <a:cs typeface="Tahoma"/>
              </a:endParaRPr>
            </a:p>
            <a:p>
              <a:pPr marL="12700">
                <a:lnSpc>
                  <a:spcPct val="100000"/>
                </a:lnSpc>
                <a:spcBef>
                  <a:spcPts val="1110"/>
                </a:spcBef>
              </a:pPr>
              <a:endParaRPr lang="ru-RU" sz="2400" spc="165" dirty="0">
                <a:solidFill>
                  <a:srgbClr val="C59C5D"/>
                </a:solidFill>
                <a:latin typeface="Tahoma"/>
                <a:cs typeface="Tahoma"/>
              </a:endParaRPr>
            </a:p>
            <a:p>
              <a:pPr marL="1435100">
                <a:lnSpc>
                  <a:spcPct val="100000"/>
                </a:lnSpc>
                <a:spcBef>
                  <a:spcPts val="1110"/>
                </a:spcBef>
              </a:pPr>
              <a:r>
                <a:rPr lang="ru-RU" sz="2400" spc="165" dirty="0">
                  <a:solidFill>
                    <a:srgbClr val="C59C5D"/>
                  </a:solidFill>
                  <a:latin typeface="Tahoma"/>
                  <a:cs typeface="Tahoma"/>
                </a:rPr>
                <a:t>Данные разделы заполняются без прикрепления удостоверяющих документом.</a:t>
              </a:r>
            </a:p>
            <a:p>
              <a:pPr marL="12700">
                <a:lnSpc>
                  <a:spcPct val="100000"/>
                </a:lnSpc>
                <a:spcBef>
                  <a:spcPts val="1110"/>
                </a:spcBef>
              </a:pPr>
              <a:endParaRPr lang="ru-RU" sz="2800" b="1" spc="165" dirty="0">
                <a:solidFill>
                  <a:srgbClr val="C59C5D"/>
                </a:solidFill>
                <a:latin typeface="Tahoma"/>
                <a:cs typeface="Tahoma"/>
              </a:endParaRPr>
            </a:p>
            <a:p>
              <a:pPr marL="12700">
                <a:lnSpc>
                  <a:spcPct val="100000"/>
                </a:lnSpc>
                <a:spcBef>
                  <a:spcPts val="1110"/>
                </a:spcBef>
              </a:pPr>
              <a:endParaRPr lang="ru-RU" sz="2800" b="1" spc="165" dirty="0">
                <a:solidFill>
                  <a:srgbClr val="C59C5D"/>
                </a:solidFill>
                <a:latin typeface="Tahoma"/>
                <a:cs typeface="Tahoma"/>
              </a:endParaRPr>
            </a:p>
          </p:txBody>
        </p:sp>
        <p:sp>
          <p:nvSpPr>
            <p:cNvPr id="6" name="Облачко с текстом: овальное 5">
              <a:extLst>
                <a:ext uri="{FF2B5EF4-FFF2-40B4-BE49-F238E27FC236}">
                  <a16:creationId xmlns:a16="http://schemas.microsoft.com/office/drawing/2014/main" id="{86496164-7B30-41E7-BA29-F7A5E66D9433}"/>
                </a:ext>
              </a:extLst>
            </p:cNvPr>
            <p:cNvSpPr/>
            <p:nvPr/>
          </p:nvSpPr>
          <p:spPr>
            <a:xfrm>
              <a:off x="685800" y="3429000"/>
              <a:ext cx="838200" cy="629079"/>
            </a:xfrm>
            <a:prstGeom prst="wedgeEllipseCallout">
              <a:avLst>
                <a:gd name="adj1" fmla="val 47024"/>
                <a:gd name="adj2" fmla="val 56552"/>
              </a:avLst>
            </a:prstGeom>
            <a:solidFill>
              <a:srgbClr val="C59C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0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!</a:t>
              </a:r>
            </a:p>
          </p:txBody>
        </p:sp>
      </p:grp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ABF7065-B986-468E-A404-A526E0D60FF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4460754"/>
            <a:ext cx="2362200" cy="1635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922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A5C8CBB-E3AD-4B3E-8921-69EAB66E7A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09877"/>
            <a:ext cx="9906000" cy="5572125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33245" y="561213"/>
            <a:ext cx="7839507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800" b="0" kern="1200" spc="95" dirty="0">
                <a:ea typeface="+mn-ea"/>
              </a:rPr>
              <a:t>Электронное портфолио участника</a:t>
            </a:r>
            <a:r>
              <a:rPr lang="ru-RU" sz="2800" kern="1200" spc="95" dirty="0">
                <a:ea typeface="+mn-ea"/>
              </a:rPr>
              <a:t> </a:t>
            </a:r>
            <a:br>
              <a:rPr lang="ru-RU" sz="2200" kern="1200" spc="95" dirty="0">
                <a:ea typeface="+mn-ea"/>
              </a:rPr>
            </a:br>
            <a:r>
              <a:rPr lang="ru-RU" sz="3200" spc="95" dirty="0"/>
              <a:t>«Достижения»</a:t>
            </a:r>
            <a:endParaRPr lang="ru-RU" spc="95" dirty="0"/>
          </a:p>
        </p:txBody>
      </p:sp>
      <p:sp>
        <p:nvSpPr>
          <p:cNvPr id="4" name="object 4"/>
          <p:cNvSpPr txBox="1"/>
          <p:nvPr/>
        </p:nvSpPr>
        <p:spPr>
          <a:xfrm>
            <a:off x="320355" y="1733343"/>
            <a:ext cx="9265285" cy="3391313"/>
          </a:xfrm>
          <a:prstGeom prst="rect">
            <a:avLst/>
          </a:prstGeom>
        </p:spPr>
        <p:txBody>
          <a:bodyPr vert="horz" wrap="square" lIns="0" tIns="84455" rIns="0" bIns="0" rtlCol="0">
            <a:spAutoFit/>
          </a:bodyPr>
          <a:lstStyle/>
          <a:p>
            <a:pPr marR="156845" algn="ctr">
              <a:spcBef>
                <a:spcPts val="665"/>
              </a:spcBef>
            </a:pPr>
            <a:r>
              <a:rPr lang="ru-RU" spc="125" dirty="0">
                <a:solidFill>
                  <a:srgbClr val="153344"/>
                </a:solidFill>
                <a:latin typeface="Tahoma"/>
                <a:cs typeface="Tahoma"/>
              </a:rPr>
              <a:t>По каждой из позиций раздела «Достижения» </a:t>
            </a:r>
            <a:br>
              <a:rPr lang="ru-RU" spc="125" dirty="0">
                <a:solidFill>
                  <a:srgbClr val="153344"/>
                </a:solidFill>
                <a:latin typeface="Tahoma"/>
                <a:cs typeface="Tahoma"/>
              </a:rPr>
            </a:br>
            <a:r>
              <a:rPr lang="ru-RU" spc="125" dirty="0">
                <a:solidFill>
                  <a:srgbClr val="153344"/>
                </a:solidFill>
                <a:latin typeface="Tahoma"/>
                <a:cs typeface="Tahoma"/>
              </a:rPr>
              <a:t>конкурсанту  присваиваются баллы.</a:t>
            </a:r>
          </a:p>
          <a:p>
            <a:pPr marR="156845" algn="ctr">
              <a:spcBef>
                <a:spcPts val="665"/>
              </a:spcBef>
            </a:pPr>
            <a:endParaRPr lang="ru-RU" spc="125" dirty="0">
              <a:solidFill>
                <a:srgbClr val="153344"/>
              </a:solidFill>
              <a:latin typeface="Tahoma"/>
              <a:cs typeface="Tahoma"/>
            </a:endParaRPr>
          </a:p>
          <a:p>
            <a:pPr marR="156845" algn="ctr">
              <a:spcBef>
                <a:spcPts val="665"/>
              </a:spcBef>
            </a:pPr>
            <a:r>
              <a:rPr lang="ru-RU" spc="125" dirty="0">
                <a:solidFill>
                  <a:srgbClr val="153344"/>
                </a:solidFill>
                <a:latin typeface="Tahoma"/>
                <a:cs typeface="Tahoma"/>
              </a:rPr>
              <a:t>Каждая позиция подтверждается </a:t>
            </a:r>
            <a:br>
              <a:rPr lang="ru-RU" spc="125" dirty="0">
                <a:solidFill>
                  <a:srgbClr val="153344"/>
                </a:solidFill>
                <a:latin typeface="Tahoma"/>
                <a:cs typeface="Tahoma"/>
              </a:rPr>
            </a:br>
            <a:r>
              <a:rPr lang="ru-RU" spc="125" dirty="0">
                <a:solidFill>
                  <a:srgbClr val="153344"/>
                </a:solidFill>
                <a:latin typeface="Tahoma"/>
                <a:cs typeface="Tahoma"/>
              </a:rPr>
              <a:t>скан-копией удостоверяющего документа. </a:t>
            </a:r>
          </a:p>
          <a:p>
            <a:pPr marR="156845" algn="ctr">
              <a:spcBef>
                <a:spcPts val="665"/>
              </a:spcBef>
            </a:pPr>
            <a:r>
              <a:rPr lang="ru-RU" spc="125" dirty="0">
                <a:solidFill>
                  <a:srgbClr val="153344"/>
                </a:solidFill>
                <a:latin typeface="Tahoma"/>
                <a:cs typeface="Tahoma"/>
              </a:rPr>
              <a:t>При этом для каждой позиции учитывается только одно достижение! </a:t>
            </a:r>
          </a:p>
          <a:p>
            <a:pPr marR="156845" algn="ctr">
              <a:spcBef>
                <a:spcPts val="665"/>
              </a:spcBef>
            </a:pPr>
            <a:r>
              <a:rPr lang="ru-RU" spc="125" dirty="0">
                <a:solidFill>
                  <a:srgbClr val="153344"/>
                </a:solidFill>
                <a:latin typeface="Tahoma"/>
                <a:cs typeface="Tahoma"/>
              </a:rPr>
              <a:t>Выбирайте приоритетное! </a:t>
            </a:r>
          </a:p>
          <a:p>
            <a:pPr marR="156845" algn="ctr">
              <a:spcBef>
                <a:spcPts val="665"/>
              </a:spcBef>
            </a:pPr>
            <a:endParaRPr lang="ru-RU" sz="1600" spc="125" dirty="0">
              <a:solidFill>
                <a:srgbClr val="153344"/>
              </a:solidFill>
              <a:latin typeface="Tahoma"/>
              <a:cs typeface="Tahoma"/>
            </a:endParaRPr>
          </a:p>
          <a:p>
            <a:pPr marR="156845" algn="ctr">
              <a:spcBef>
                <a:spcPts val="665"/>
              </a:spcBef>
            </a:pPr>
            <a:r>
              <a:rPr lang="ru-RU" sz="1600" spc="125" dirty="0">
                <a:solidFill>
                  <a:srgbClr val="153344"/>
                </a:solidFill>
                <a:latin typeface="Tahoma"/>
                <a:cs typeface="Tahoma"/>
              </a:rPr>
              <a:t>Каждый  файл объемом не более 1 </a:t>
            </a:r>
            <a:r>
              <a:rPr lang="ru-RU" sz="1600" spc="125" dirty="0" err="1">
                <a:solidFill>
                  <a:srgbClr val="153344"/>
                </a:solidFill>
                <a:latin typeface="Tahoma"/>
                <a:cs typeface="Tahoma"/>
              </a:rPr>
              <a:t>мб</a:t>
            </a:r>
            <a:r>
              <a:rPr lang="ru-RU" sz="1600" spc="125" dirty="0">
                <a:solidFill>
                  <a:srgbClr val="153344"/>
                </a:solidFill>
                <a:latin typeface="Tahoma"/>
                <a:cs typeface="Tahoma"/>
              </a:rPr>
              <a:t>, </a:t>
            </a:r>
          </a:p>
          <a:p>
            <a:pPr marR="156845" algn="ctr">
              <a:spcBef>
                <a:spcPts val="665"/>
              </a:spcBef>
            </a:pPr>
            <a:r>
              <a:rPr lang="ru-RU" sz="1600" spc="125" dirty="0">
                <a:solidFill>
                  <a:srgbClr val="153344"/>
                </a:solidFill>
                <a:latin typeface="Tahoma"/>
                <a:cs typeface="Tahoma"/>
              </a:rPr>
              <a:t>формат изображения </a:t>
            </a:r>
            <a:r>
              <a:rPr lang="ru-RU" sz="1600" spc="125" dirty="0" err="1">
                <a:solidFill>
                  <a:srgbClr val="153344"/>
                </a:solidFill>
                <a:latin typeface="Tahoma"/>
                <a:cs typeface="Tahoma"/>
              </a:rPr>
              <a:t>jpeg</a:t>
            </a:r>
            <a:r>
              <a:rPr lang="ru-RU" sz="1600" spc="125" dirty="0">
                <a:solidFill>
                  <a:srgbClr val="153344"/>
                </a:solidFill>
                <a:latin typeface="Tahoma"/>
                <a:cs typeface="Tahoma"/>
              </a:rPr>
              <a:t>, </a:t>
            </a:r>
            <a:r>
              <a:rPr lang="ru-RU" sz="1600" spc="125" dirty="0" err="1">
                <a:solidFill>
                  <a:srgbClr val="153344"/>
                </a:solidFill>
                <a:latin typeface="Tahoma"/>
                <a:cs typeface="Tahoma"/>
              </a:rPr>
              <a:t>png</a:t>
            </a:r>
            <a:r>
              <a:rPr lang="ru-RU" sz="1600" spc="125" dirty="0">
                <a:solidFill>
                  <a:srgbClr val="153344"/>
                </a:solidFill>
                <a:latin typeface="Tahoma"/>
                <a:cs typeface="Tahoma"/>
              </a:rPr>
              <a:t>, </a:t>
            </a:r>
            <a:r>
              <a:rPr lang="ru-RU" sz="1600" spc="125" dirty="0" err="1">
                <a:solidFill>
                  <a:srgbClr val="153344"/>
                </a:solidFill>
                <a:latin typeface="Tahoma"/>
                <a:cs typeface="Tahoma"/>
              </a:rPr>
              <a:t>gif</a:t>
            </a:r>
            <a:r>
              <a:rPr lang="ru-RU" sz="1600" spc="125" dirty="0">
                <a:solidFill>
                  <a:srgbClr val="153344"/>
                </a:solidFill>
                <a:latin typeface="Tahoma"/>
                <a:cs typeface="Tahoma"/>
              </a:rPr>
              <a:t> или </a:t>
            </a:r>
            <a:r>
              <a:rPr lang="ru-RU" sz="1600" spc="125" dirty="0" err="1">
                <a:solidFill>
                  <a:srgbClr val="153344"/>
                </a:solidFill>
                <a:latin typeface="Tahoma"/>
                <a:cs typeface="Tahoma"/>
              </a:rPr>
              <a:t>pdf</a:t>
            </a:r>
            <a:endParaRPr lang="ru-RU" sz="2000" spc="18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346652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33241" y="415593"/>
            <a:ext cx="7839507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800" b="0" kern="1200" spc="95" dirty="0">
                <a:ea typeface="+mn-ea"/>
              </a:rPr>
              <a:t>Электронное портфолио участника</a:t>
            </a:r>
            <a:r>
              <a:rPr lang="ru-RU" sz="2800" kern="1200" spc="95" dirty="0">
                <a:ea typeface="+mn-ea"/>
              </a:rPr>
              <a:t> </a:t>
            </a:r>
            <a:br>
              <a:rPr lang="ru-RU" sz="2200" kern="1200" spc="95" dirty="0">
                <a:ea typeface="+mn-ea"/>
              </a:rPr>
            </a:br>
            <a:r>
              <a:rPr lang="ru-RU" sz="3200" spc="95" dirty="0"/>
              <a:t>«Достижения»</a:t>
            </a:r>
            <a:endParaRPr lang="ru-RU" spc="95" dirty="0"/>
          </a:p>
        </p:txBody>
      </p:sp>
      <p:sp>
        <p:nvSpPr>
          <p:cNvPr id="4" name="object 4"/>
          <p:cNvSpPr txBox="1"/>
          <p:nvPr/>
        </p:nvSpPr>
        <p:spPr>
          <a:xfrm>
            <a:off x="320353" y="1427388"/>
            <a:ext cx="9265285" cy="3678571"/>
          </a:xfrm>
          <a:prstGeom prst="rect">
            <a:avLst/>
          </a:prstGeom>
        </p:spPr>
        <p:txBody>
          <a:bodyPr vert="horz" wrap="square" lIns="0" tIns="84455" rIns="0" bIns="0" rtlCol="0">
            <a:spAutoFit/>
          </a:bodyPr>
          <a:lstStyle/>
          <a:p>
            <a:pPr marR="156845" algn="ctr">
              <a:spcBef>
                <a:spcPts val="665"/>
              </a:spcBef>
            </a:pPr>
            <a:r>
              <a:rPr lang="ru-RU" b="1" spc="165" dirty="0">
                <a:solidFill>
                  <a:srgbClr val="153344"/>
                </a:solidFill>
                <a:latin typeface="Tahoma"/>
                <a:cs typeface="Tahoma"/>
              </a:rPr>
              <a:t>Наличие профессиональных наград, званий, дипломов за успехи в профессиональных конкурсах</a:t>
            </a:r>
          </a:p>
          <a:p>
            <a:pPr marL="457200" marR="156845" indent="-457200">
              <a:lnSpc>
                <a:spcPct val="100000"/>
              </a:lnSpc>
              <a:spcBef>
                <a:spcPts val="665"/>
              </a:spcBef>
              <a:buFont typeface="+mj-lt"/>
              <a:buAutoNum type="arabicPeriod"/>
            </a:pPr>
            <a:r>
              <a:rPr lang="ru-RU" spc="125" dirty="0">
                <a:solidFill>
                  <a:srgbClr val="153344"/>
                </a:solidFill>
                <a:latin typeface="Tahoma"/>
                <a:cs typeface="Tahoma"/>
              </a:rPr>
              <a:t>Профессиональные награды, звания (ведомственные награды и звания за заслуги в сфере образования, учрежденные </a:t>
            </a:r>
            <a:r>
              <a:rPr lang="ru-RU" spc="125" dirty="0" err="1">
                <a:solidFill>
                  <a:srgbClr val="153344"/>
                </a:solidFill>
                <a:latin typeface="Tahoma"/>
                <a:cs typeface="Tahoma"/>
              </a:rPr>
              <a:t>Минобр</a:t>
            </a:r>
            <a:r>
              <a:rPr lang="ru-RU" spc="125" dirty="0">
                <a:solidFill>
                  <a:srgbClr val="153344"/>
                </a:solidFill>
                <a:latin typeface="Tahoma"/>
                <a:cs typeface="Tahoma"/>
              </a:rPr>
              <a:t> России/</a:t>
            </a:r>
            <a:r>
              <a:rPr lang="ru-RU" spc="125" dirty="0" err="1">
                <a:solidFill>
                  <a:srgbClr val="153344"/>
                </a:solidFill>
                <a:latin typeface="Tahoma"/>
                <a:cs typeface="Tahoma"/>
              </a:rPr>
              <a:t>Минобр</a:t>
            </a:r>
            <a:r>
              <a:rPr lang="ru-RU" spc="125" dirty="0">
                <a:solidFill>
                  <a:srgbClr val="153344"/>
                </a:solidFill>
                <a:latin typeface="Tahoma"/>
                <a:cs typeface="Tahoma"/>
              </a:rPr>
              <a:t> и науки России/</a:t>
            </a:r>
            <a:r>
              <a:rPr lang="ru-RU" spc="125" dirty="0" err="1">
                <a:solidFill>
                  <a:srgbClr val="153344"/>
                </a:solidFill>
                <a:latin typeface="Tahoma"/>
                <a:cs typeface="Tahoma"/>
              </a:rPr>
              <a:t>Минпрос</a:t>
            </a:r>
            <a:r>
              <a:rPr lang="ru-RU" spc="125" dirty="0">
                <a:solidFill>
                  <a:srgbClr val="153344"/>
                </a:solidFill>
                <a:latin typeface="Tahoma"/>
                <a:cs typeface="Tahoma"/>
              </a:rPr>
              <a:t> России) – </a:t>
            </a:r>
            <a:r>
              <a:rPr lang="ru-RU" b="1" spc="125" dirty="0">
                <a:solidFill>
                  <a:srgbClr val="153344"/>
                </a:solidFill>
                <a:latin typeface="Tahoma"/>
                <a:cs typeface="Tahoma"/>
              </a:rPr>
              <a:t>3 балла.</a:t>
            </a:r>
          </a:p>
          <a:p>
            <a:pPr marL="457200" marR="156845" indent="-457200">
              <a:lnSpc>
                <a:spcPct val="100000"/>
              </a:lnSpc>
              <a:spcBef>
                <a:spcPts val="665"/>
              </a:spcBef>
              <a:buFont typeface="+mj-lt"/>
              <a:buAutoNum type="arabicPeriod"/>
            </a:pPr>
            <a:r>
              <a:rPr lang="ru-RU" spc="125" dirty="0">
                <a:solidFill>
                  <a:srgbClr val="153344"/>
                </a:solidFill>
                <a:latin typeface="Tahoma"/>
                <a:cs typeface="Tahoma"/>
              </a:rPr>
              <a:t>Профессиональные награды, звания (ведомственные награды </a:t>
            </a:r>
            <a:br>
              <a:rPr lang="ru-RU" spc="125" dirty="0">
                <a:solidFill>
                  <a:srgbClr val="153344"/>
                </a:solidFill>
                <a:latin typeface="Tahoma"/>
                <a:cs typeface="Tahoma"/>
              </a:rPr>
            </a:br>
            <a:r>
              <a:rPr lang="ru-RU" spc="125" dirty="0">
                <a:solidFill>
                  <a:srgbClr val="153344"/>
                </a:solidFill>
                <a:latin typeface="Tahoma"/>
                <a:cs typeface="Tahoma"/>
              </a:rPr>
              <a:t>и звания за заслуги в сфере образования, учрежденные органом исполнительной власти субъекта РФ, осуществляющим государственное управление в сфере образования (Министерство образования Красноярского края) – </a:t>
            </a:r>
            <a:r>
              <a:rPr lang="ru-RU" b="1" spc="125" dirty="0">
                <a:solidFill>
                  <a:srgbClr val="153344"/>
                </a:solidFill>
                <a:latin typeface="Tahoma"/>
                <a:cs typeface="Tahoma"/>
              </a:rPr>
              <a:t>2 балла.</a:t>
            </a:r>
          </a:p>
          <a:p>
            <a:pPr marL="457200" marR="156845" indent="-457200">
              <a:lnSpc>
                <a:spcPct val="100000"/>
              </a:lnSpc>
              <a:spcBef>
                <a:spcPts val="665"/>
              </a:spcBef>
              <a:buFont typeface="+mj-lt"/>
              <a:buAutoNum type="arabicPeriod"/>
            </a:pPr>
            <a:r>
              <a:rPr lang="ru-RU" spc="125" dirty="0">
                <a:solidFill>
                  <a:srgbClr val="153344"/>
                </a:solidFill>
                <a:latin typeface="Tahoma"/>
                <a:cs typeface="Tahoma"/>
              </a:rPr>
              <a:t>Победа/ призовое место в профессиональных конкурсах федерального или регионального уровня – </a:t>
            </a:r>
            <a:r>
              <a:rPr lang="ru-RU" b="1" spc="125" dirty="0">
                <a:solidFill>
                  <a:srgbClr val="153344"/>
                </a:solidFill>
                <a:latin typeface="Tahoma"/>
                <a:cs typeface="Tahoma"/>
              </a:rPr>
              <a:t>4 балла.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732B8911-24D6-4684-B9EB-D677143BFC8C}"/>
              </a:ext>
            </a:extLst>
          </p:cNvPr>
          <p:cNvSpPr/>
          <p:nvPr/>
        </p:nvSpPr>
        <p:spPr>
          <a:xfrm>
            <a:off x="320353" y="5181600"/>
            <a:ext cx="9265285" cy="1413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56845" algn="ctr">
              <a:lnSpc>
                <a:spcPct val="100000"/>
              </a:lnSpc>
              <a:spcBef>
                <a:spcPts val="665"/>
              </a:spcBef>
            </a:pPr>
            <a:r>
              <a:rPr lang="ru-RU" sz="1600" spc="125" dirty="0">
                <a:solidFill>
                  <a:srgbClr val="C59C5D"/>
                </a:solidFill>
                <a:latin typeface="Tahoma"/>
                <a:cs typeface="Tahoma"/>
              </a:rPr>
              <a:t>Награды, выданные </a:t>
            </a:r>
            <a:r>
              <a:rPr lang="ru-RU" sz="1600" b="1" spc="125" dirty="0">
                <a:solidFill>
                  <a:srgbClr val="C59C5D"/>
                </a:solidFill>
                <a:latin typeface="Tahoma"/>
                <a:cs typeface="Tahoma"/>
              </a:rPr>
              <a:t>муниципальными структурами управления образованием</a:t>
            </a:r>
            <a:r>
              <a:rPr lang="ru-RU" sz="1600" spc="125" dirty="0">
                <a:solidFill>
                  <a:srgbClr val="C59C5D"/>
                </a:solidFill>
                <a:latin typeface="Tahoma"/>
                <a:cs typeface="Tahoma"/>
              </a:rPr>
              <a:t>, образовательными организациями, благодарности </a:t>
            </a:r>
            <a:br>
              <a:rPr lang="ru-RU" sz="1600" spc="125" dirty="0">
                <a:solidFill>
                  <a:srgbClr val="C59C5D"/>
                </a:solidFill>
                <a:latin typeface="Tahoma"/>
                <a:cs typeface="Tahoma"/>
              </a:rPr>
            </a:br>
            <a:r>
              <a:rPr lang="ru-RU" sz="1600" spc="125" dirty="0">
                <a:solidFill>
                  <a:srgbClr val="C59C5D"/>
                </a:solidFill>
                <a:latin typeface="Tahoma"/>
                <a:cs typeface="Tahoma"/>
              </a:rPr>
              <a:t>и благодарственные письма любого уровня не учитываются!</a:t>
            </a:r>
          </a:p>
          <a:p>
            <a:pPr marR="156845" algn="ctr">
              <a:lnSpc>
                <a:spcPct val="100000"/>
              </a:lnSpc>
              <a:spcBef>
                <a:spcPts val="665"/>
              </a:spcBef>
            </a:pPr>
            <a:r>
              <a:rPr lang="ru-RU" sz="1600" spc="125" dirty="0">
                <a:solidFill>
                  <a:srgbClr val="C59C5D"/>
                </a:solidFill>
                <a:latin typeface="Tahoma"/>
                <a:cs typeface="Tahoma"/>
              </a:rPr>
              <a:t>Каждая из трех позиций подтверждается </a:t>
            </a:r>
            <a:br>
              <a:rPr lang="ru-RU" sz="1600" spc="125" dirty="0">
                <a:solidFill>
                  <a:srgbClr val="C59C5D"/>
                </a:solidFill>
                <a:latin typeface="Tahoma"/>
                <a:cs typeface="Tahoma"/>
              </a:rPr>
            </a:br>
            <a:r>
              <a:rPr lang="ru-RU" sz="1600" spc="125" dirty="0">
                <a:solidFill>
                  <a:srgbClr val="C59C5D"/>
                </a:solidFill>
                <a:latin typeface="Tahoma"/>
                <a:cs typeface="Tahoma"/>
              </a:rPr>
              <a:t>скан-копией удостоверяющего документа</a:t>
            </a:r>
          </a:p>
        </p:txBody>
      </p:sp>
    </p:spTree>
    <p:extLst>
      <p:ext uri="{BB962C8B-B14F-4D97-AF65-F5344CB8AC3E}">
        <p14:creationId xmlns:p14="http://schemas.microsoft.com/office/powerpoint/2010/main" val="1289532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457200" y="1905000"/>
            <a:ext cx="9265285" cy="4622419"/>
          </a:xfrm>
          <a:prstGeom prst="rect">
            <a:avLst/>
          </a:prstGeom>
        </p:spPr>
        <p:txBody>
          <a:bodyPr vert="horz" wrap="square" lIns="0" tIns="84455" rIns="0" bIns="0" rtlCol="0">
            <a:spAutoFit/>
          </a:bodyPr>
          <a:lstStyle/>
          <a:p>
            <a:pPr marR="156845" algn="ctr">
              <a:spcBef>
                <a:spcPts val="665"/>
              </a:spcBef>
            </a:pPr>
            <a:r>
              <a:rPr lang="ru-RU" sz="2400" b="1" spc="165" dirty="0">
                <a:solidFill>
                  <a:srgbClr val="153344"/>
                </a:solidFill>
                <a:latin typeface="Tahoma"/>
                <a:cs typeface="Tahoma"/>
              </a:rPr>
              <a:t>Наличие научных публикаций</a:t>
            </a:r>
          </a:p>
          <a:p>
            <a:pPr marL="457200" marR="156845" indent="-457200">
              <a:lnSpc>
                <a:spcPct val="100000"/>
              </a:lnSpc>
              <a:spcBef>
                <a:spcPts val="665"/>
              </a:spcBef>
              <a:buFont typeface="+mj-lt"/>
              <a:buAutoNum type="arabicPeriod"/>
            </a:pPr>
            <a:r>
              <a:rPr lang="ru-RU" spc="125" dirty="0">
                <a:solidFill>
                  <a:srgbClr val="153344"/>
                </a:solidFill>
                <a:latin typeface="Tahoma"/>
                <a:cs typeface="Tahoma"/>
              </a:rPr>
              <a:t>Публикации в рецензируемых российских и зарубежных журналах (направления: «Педагогика», «Управление образованием» и «Экономика образования», «Государственное муниципальное управление» - </a:t>
            </a:r>
            <a:r>
              <a:rPr lang="ru-RU" b="1" spc="125" dirty="0">
                <a:solidFill>
                  <a:srgbClr val="153344"/>
                </a:solidFill>
                <a:latin typeface="Tahoma"/>
                <a:cs typeface="Tahoma"/>
              </a:rPr>
              <a:t>2 балла.</a:t>
            </a:r>
          </a:p>
          <a:p>
            <a:pPr marL="457200" marR="156845" indent="-457200">
              <a:lnSpc>
                <a:spcPct val="100000"/>
              </a:lnSpc>
              <a:spcBef>
                <a:spcPts val="665"/>
              </a:spcBef>
              <a:buFont typeface="+mj-lt"/>
              <a:buAutoNum type="arabicPeriod"/>
            </a:pPr>
            <a:r>
              <a:rPr lang="ru-RU" spc="125" dirty="0">
                <a:solidFill>
                  <a:srgbClr val="153344"/>
                </a:solidFill>
                <a:latin typeface="Tahoma"/>
                <a:cs typeface="Tahoma"/>
              </a:rPr>
              <a:t>Другие публикации в профессиональных изданиях и сборниках – </a:t>
            </a:r>
            <a:br>
              <a:rPr lang="ru-RU" spc="125" dirty="0">
                <a:solidFill>
                  <a:srgbClr val="153344"/>
                </a:solidFill>
                <a:latin typeface="Tahoma"/>
                <a:cs typeface="Tahoma"/>
              </a:rPr>
            </a:br>
            <a:r>
              <a:rPr lang="ru-RU" b="1" spc="125" dirty="0">
                <a:solidFill>
                  <a:srgbClr val="153344"/>
                </a:solidFill>
                <a:latin typeface="Tahoma"/>
                <a:cs typeface="Tahoma"/>
              </a:rPr>
              <a:t>1 балл.</a:t>
            </a:r>
          </a:p>
          <a:p>
            <a:pPr marL="457200" marR="156845" indent="-457200">
              <a:lnSpc>
                <a:spcPct val="100000"/>
              </a:lnSpc>
              <a:spcBef>
                <a:spcPts val="665"/>
              </a:spcBef>
              <a:buFont typeface="+mj-lt"/>
              <a:buAutoNum type="arabicPeriod"/>
            </a:pPr>
            <a:endParaRPr lang="ru-RU" b="1" spc="125" dirty="0">
              <a:solidFill>
                <a:srgbClr val="153344"/>
              </a:solidFill>
              <a:latin typeface="Tahoma"/>
              <a:cs typeface="Tahoma"/>
            </a:endParaRPr>
          </a:p>
          <a:p>
            <a:pPr marR="156845" algn="ctr">
              <a:lnSpc>
                <a:spcPct val="100000"/>
              </a:lnSpc>
              <a:spcBef>
                <a:spcPts val="665"/>
              </a:spcBef>
            </a:pPr>
            <a:r>
              <a:rPr lang="ru-RU" sz="1600" b="1" spc="125" dirty="0">
                <a:solidFill>
                  <a:srgbClr val="C59C5D"/>
                </a:solidFill>
                <a:latin typeface="Tahoma"/>
                <a:cs typeface="Tahoma"/>
              </a:rPr>
              <a:t>Публицистические статьи в СМИ и интернет-ресурсах не учитываются!</a:t>
            </a:r>
          </a:p>
          <a:p>
            <a:pPr marR="156845" algn="ctr">
              <a:lnSpc>
                <a:spcPct val="100000"/>
              </a:lnSpc>
              <a:spcBef>
                <a:spcPts val="665"/>
              </a:spcBef>
            </a:pPr>
            <a:r>
              <a:rPr lang="ru-RU" sz="1600" spc="125" dirty="0">
                <a:solidFill>
                  <a:srgbClr val="C59C5D"/>
                </a:solidFill>
                <a:latin typeface="Tahoma"/>
                <a:cs typeface="Tahoma"/>
              </a:rPr>
              <a:t>Каждая из двух позиция подтверждается скан-копией титульной страницы и оглавления. Страницы объединить в один файл объемом не более 1 </a:t>
            </a:r>
            <a:r>
              <a:rPr lang="ru-RU" sz="1600" spc="125" dirty="0" err="1">
                <a:solidFill>
                  <a:srgbClr val="C59C5D"/>
                </a:solidFill>
                <a:latin typeface="Tahoma"/>
                <a:cs typeface="Tahoma"/>
              </a:rPr>
              <a:t>мб</a:t>
            </a:r>
            <a:r>
              <a:rPr lang="ru-RU" sz="1600" spc="125" dirty="0">
                <a:solidFill>
                  <a:srgbClr val="C59C5D"/>
                </a:solidFill>
                <a:latin typeface="Tahoma"/>
                <a:cs typeface="Tahoma"/>
              </a:rPr>
              <a:t>, </a:t>
            </a:r>
            <a:br>
              <a:rPr lang="ru-RU" sz="1600" spc="125" dirty="0">
                <a:solidFill>
                  <a:srgbClr val="C59C5D"/>
                </a:solidFill>
                <a:latin typeface="Tahoma"/>
                <a:cs typeface="Tahoma"/>
              </a:rPr>
            </a:br>
            <a:r>
              <a:rPr lang="ru-RU" sz="1600" spc="125" dirty="0">
                <a:solidFill>
                  <a:srgbClr val="C59C5D"/>
                </a:solidFill>
                <a:latin typeface="Tahoma"/>
                <a:cs typeface="Tahoma"/>
              </a:rPr>
              <a:t>формат изображения </a:t>
            </a:r>
            <a:r>
              <a:rPr lang="ru-RU" sz="1600" spc="125" dirty="0" err="1">
                <a:solidFill>
                  <a:srgbClr val="C59C5D"/>
                </a:solidFill>
                <a:latin typeface="Tahoma"/>
                <a:cs typeface="Tahoma"/>
              </a:rPr>
              <a:t>jpeg</a:t>
            </a:r>
            <a:r>
              <a:rPr lang="ru-RU" sz="1600" spc="125" dirty="0">
                <a:solidFill>
                  <a:srgbClr val="C59C5D"/>
                </a:solidFill>
                <a:latin typeface="Tahoma"/>
                <a:cs typeface="Tahoma"/>
              </a:rPr>
              <a:t>, </a:t>
            </a:r>
            <a:r>
              <a:rPr lang="ru-RU" sz="1600" spc="125" dirty="0" err="1">
                <a:solidFill>
                  <a:srgbClr val="C59C5D"/>
                </a:solidFill>
                <a:latin typeface="Tahoma"/>
                <a:cs typeface="Tahoma"/>
              </a:rPr>
              <a:t>png</a:t>
            </a:r>
            <a:r>
              <a:rPr lang="ru-RU" sz="1600" spc="125" dirty="0">
                <a:solidFill>
                  <a:srgbClr val="C59C5D"/>
                </a:solidFill>
                <a:latin typeface="Tahoma"/>
                <a:cs typeface="Tahoma"/>
              </a:rPr>
              <a:t>, </a:t>
            </a:r>
            <a:r>
              <a:rPr lang="ru-RU" sz="1600" spc="125" dirty="0" err="1">
                <a:solidFill>
                  <a:srgbClr val="C59C5D"/>
                </a:solidFill>
                <a:latin typeface="Tahoma"/>
                <a:cs typeface="Tahoma"/>
              </a:rPr>
              <a:t>gif</a:t>
            </a:r>
            <a:r>
              <a:rPr lang="ru-RU" sz="1600" spc="125" dirty="0">
                <a:solidFill>
                  <a:srgbClr val="C59C5D"/>
                </a:solidFill>
                <a:latin typeface="Tahoma"/>
                <a:cs typeface="Tahoma"/>
              </a:rPr>
              <a:t> или </a:t>
            </a:r>
            <a:r>
              <a:rPr lang="ru-RU" sz="1600" spc="125" dirty="0" err="1">
                <a:solidFill>
                  <a:srgbClr val="C59C5D"/>
                </a:solidFill>
                <a:latin typeface="Tahoma"/>
                <a:cs typeface="Tahoma"/>
              </a:rPr>
              <a:t>pdf</a:t>
            </a:r>
            <a:r>
              <a:rPr lang="ru-RU" sz="1600" spc="125" dirty="0">
                <a:solidFill>
                  <a:srgbClr val="C59C5D"/>
                </a:solidFill>
                <a:latin typeface="Tahoma"/>
                <a:cs typeface="Tahoma"/>
              </a:rPr>
              <a:t> </a:t>
            </a:r>
          </a:p>
          <a:p>
            <a:pPr marL="457200" marR="156845" indent="-457200">
              <a:lnSpc>
                <a:spcPct val="100000"/>
              </a:lnSpc>
              <a:spcBef>
                <a:spcPts val="665"/>
              </a:spcBef>
              <a:buFont typeface="+mj-lt"/>
              <a:buAutoNum type="arabicPeriod"/>
            </a:pPr>
            <a:endParaRPr lang="ru-RU" sz="2000" spc="180" dirty="0">
              <a:latin typeface="Tahoma"/>
              <a:cs typeface="Tahoma"/>
            </a:endParaRPr>
          </a:p>
          <a:p>
            <a:pPr marL="457200" marR="156845" indent="-457200">
              <a:lnSpc>
                <a:spcPct val="100000"/>
              </a:lnSpc>
              <a:spcBef>
                <a:spcPts val="665"/>
              </a:spcBef>
              <a:buFont typeface="+mj-lt"/>
              <a:buAutoNum type="arabicPeriod"/>
            </a:pPr>
            <a:endParaRPr lang="ru-RU" sz="2000" spc="180" dirty="0">
              <a:latin typeface="Tahoma"/>
              <a:cs typeface="Tahoma"/>
            </a:endParaRPr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82A09C3C-7F95-4D93-9521-A08DF387E82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33245" y="561213"/>
            <a:ext cx="7839507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800" b="0" kern="1200" spc="95" dirty="0">
                <a:ea typeface="+mn-ea"/>
              </a:rPr>
              <a:t>Электронное портфолио участника</a:t>
            </a:r>
            <a:r>
              <a:rPr lang="ru-RU" sz="2800" kern="1200" spc="95" dirty="0">
                <a:ea typeface="+mn-ea"/>
              </a:rPr>
              <a:t> </a:t>
            </a:r>
            <a:br>
              <a:rPr lang="ru-RU" sz="2200" kern="1200" spc="95" dirty="0">
                <a:ea typeface="+mn-ea"/>
              </a:rPr>
            </a:br>
            <a:r>
              <a:rPr lang="ru-RU" sz="3200" spc="95" dirty="0"/>
              <a:t>«Достижения»</a:t>
            </a:r>
            <a:endParaRPr lang="ru-RU" spc="95" dirty="0"/>
          </a:p>
        </p:txBody>
      </p:sp>
    </p:spTree>
    <p:extLst>
      <p:ext uri="{BB962C8B-B14F-4D97-AF65-F5344CB8AC3E}">
        <p14:creationId xmlns:p14="http://schemas.microsoft.com/office/powerpoint/2010/main" val="702847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6065574-B641-4D21-B699-D9E4794714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09877"/>
            <a:ext cx="9906000" cy="5572125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533400" y="1815691"/>
            <a:ext cx="8991600" cy="4224875"/>
          </a:xfrm>
          <a:prstGeom prst="rect">
            <a:avLst/>
          </a:prstGeom>
        </p:spPr>
        <p:txBody>
          <a:bodyPr vert="horz" wrap="square" lIns="0" tIns="84455" rIns="0" bIns="0" rtlCol="0">
            <a:spAutoFit/>
          </a:bodyPr>
          <a:lstStyle/>
          <a:p>
            <a:pPr marR="156845" algn="ctr">
              <a:spcBef>
                <a:spcPts val="665"/>
              </a:spcBef>
            </a:pPr>
            <a:r>
              <a:rPr lang="ru-RU" sz="2000" spc="125" dirty="0">
                <a:solidFill>
                  <a:srgbClr val="153344"/>
                </a:solidFill>
                <a:latin typeface="Tahoma"/>
                <a:cs typeface="Tahoma"/>
              </a:rPr>
              <a:t>Участие общеобразовательной организации в федеральных/региональных грантовых программах за последние </a:t>
            </a:r>
            <a:br>
              <a:rPr lang="ru-RU" sz="2000" spc="125" dirty="0">
                <a:solidFill>
                  <a:srgbClr val="153344"/>
                </a:solidFill>
                <a:latin typeface="Tahoma"/>
                <a:cs typeface="Tahoma"/>
              </a:rPr>
            </a:br>
            <a:r>
              <a:rPr lang="ru-RU" sz="2000" spc="125" dirty="0">
                <a:solidFill>
                  <a:srgbClr val="153344"/>
                </a:solidFill>
                <a:latin typeface="Tahoma"/>
                <a:cs typeface="Tahoma"/>
              </a:rPr>
              <a:t>3 года – </a:t>
            </a:r>
            <a:r>
              <a:rPr lang="ru-RU" sz="2000" b="1" spc="125" dirty="0">
                <a:solidFill>
                  <a:srgbClr val="153344"/>
                </a:solidFill>
                <a:latin typeface="Tahoma"/>
                <a:cs typeface="Tahoma"/>
              </a:rPr>
              <a:t>2 балла.</a:t>
            </a:r>
          </a:p>
          <a:p>
            <a:pPr marR="156845" algn="ctr">
              <a:spcBef>
                <a:spcPts val="665"/>
              </a:spcBef>
            </a:pPr>
            <a:r>
              <a:rPr lang="ru-RU" sz="1600" spc="125" dirty="0">
                <a:solidFill>
                  <a:srgbClr val="C59C5D"/>
                </a:solidFill>
                <a:latin typeface="Tahoma"/>
                <a:cs typeface="Tahoma"/>
              </a:rPr>
              <a:t>Подтверждается скан-копией документа, заверенного грантодателем.</a:t>
            </a:r>
          </a:p>
          <a:p>
            <a:pPr marR="156845">
              <a:spcBef>
                <a:spcPts val="665"/>
              </a:spcBef>
            </a:pPr>
            <a:endParaRPr lang="ru-RU" spc="125" dirty="0">
              <a:solidFill>
                <a:srgbClr val="153344"/>
              </a:solidFill>
              <a:latin typeface="Tahoma"/>
              <a:cs typeface="Tahoma"/>
            </a:endParaRPr>
          </a:p>
          <a:p>
            <a:pPr marR="156845" algn="ctr">
              <a:spcBef>
                <a:spcPts val="665"/>
              </a:spcBef>
            </a:pPr>
            <a:r>
              <a:rPr lang="ru-RU" sz="2000" spc="125" dirty="0">
                <a:solidFill>
                  <a:srgbClr val="153344"/>
                </a:solidFill>
                <a:latin typeface="Tahoma"/>
                <a:cs typeface="Tahoma"/>
              </a:rPr>
              <a:t>Наличие у общеобразовательной организации статуса инновационной площадки/экспериментальной площадки федерального или регионального уровня за последние </a:t>
            </a:r>
            <a:br>
              <a:rPr lang="ru-RU" sz="2000" spc="125" dirty="0">
                <a:solidFill>
                  <a:srgbClr val="153344"/>
                </a:solidFill>
                <a:latin typeface="Tahoma"/>
                <a:cs typeface="Tahoma"/>
              </a:rPr>
            </a:br>
            <a:r>
              <a:rPr lang="ru-RU" sz="2000" spc="125" dirty="0">
                <a:solidFill>
                  <a:srgbClr val="153344"/>
                </a:solidFill>
                <a:latin typeface="Tahoma"/>
                <a:cs typeface="Tahoma"/>
              </a:rPr>
              <a:t>три года – </a:t>
            </a:r>
            <a:r>
              <a:rPr lang="ru-RU" sz="2000" b="1" spc="125" dirty="0">
                <a:solidFill>
                  <a:srgbClr val="153344"/>
                </a:solidFill>
                <a:latin typeface="Tahoma"/>
                <a:cs typeface="Tahoma"/>
              </a:rPr>
              <a:t>2 балла.</a:t>
            </a:r>
          </a:p>
          <a:p>
            <a:pPr marR="156845" algn="ctr">
              <a:spcBef>
                <a:spcPts val="665"/>
              </a:spcBef>
            </a:pPr>
            <a:r>
              <a:rPr lang="ru-RU" sz="1600" spc="125" dirty="0">
                <a:solidFill>
                  <a:srgbClr val="C59C5D"/>
                </a:solidFill>
                <a:latin typeface="Tahoma"/>
                <a:cs typeface="Tahoma"/>
              </a:rPr>
              <a:t>Подтверждается скан-копией соответствующего приказа</a:t>
            </a:r>
          </a:p>
          <a:p>
            <a:pPr marR="156845" indent="-457200" algn="ctr">
              <a:lnSpc>
                <a:spcPct val="100000"/>
              </a:lnSpc>
              <a:spcBef>
                <a:spcPts val="665"/>
              </a:spcBef>
              <a:buFont typeface="+mj-lt"/>
              <a:buAutoNum type="arabicPeriod"/>
            </a:pPr>
            <a:endParaRPr lang="ru-RU" sz="1600" spc="125" dirty="0">
              <a:solidFill>
                <a:srgbClr val="C59C5D"/>
              </a:solidFill>
              <a:latin typeface="Tahoma"/>
              <a:cs typeface="Tahoma"/>
            </a:endParaRPr>
          </a:p>
          <a:p>
            <a:pPr marL="457200" marR="156845" indent="-457200">
              <a:lnSpc>
                <a:spcPct val="100000"/>
              </a:lnSpc>
              <a:spcBef>
                <a:spcPts val="665"/>
              </a:spcBef>
              <a:buFont typeface="+mj-lt"/>
              <a:buAutoNum type="arabicPeriod"/>
            </a:pPr>
            <a:endParaRPr lang="ru-RU" sz="2000" spc="180" dirty="0">
              <a:latin typeface="Tahoma"/>
              <a:cs typeface="Tahoma"/>
            </a:endParaRPr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5095816D-0E42-44A3-B50A-3632F7A8D24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33245" y="561213"/>
            <a:ext cx="7839507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800" b="0" kern="1200" spc="95" dirty="0">
                <a:ea typeface="+mn-ea"/>
              </a:rPr>
              <a:t>Электронное портфолио участника</a:t>
            </a:r>
            <a:r>
              <a:rPr lang="ru-RU" sz="2800" kern="1200" spc="95" dirty="0">
                <a:ea typeface="+mn-ea"/>
              </a:rPr>
              <a:t> </a:t>
            </a:r>
            <a:br>
              <a:rPr lang="ru-RU" sz="2200" kern="1200" spc="95" dirty="0">
                <a:ea typeface="+mn-ea"/>
              </a:rPr>
            </a:br>
            <a:r>
              <a:rPr lang="ru-RU" sz="3200" spc="95" dirty="0"/>
              <a:t>«Достижения»</a:t>
            </a:r>
            <a:endParaRPr lang="ru-RU" spc="95" dirty="0"/>
          </a:p>
        </p:txBody>
      </p:sp>
    </p:spTree>
    <p:extLst>
      <p:ext uri="{BB962C8B-B14F-4D97-AF65-F5344CB8AC3E}">
        <p14:creationId xmlns:p14="http://schemas.microsoft.com/office/powerpoint/2010/main" val="27112920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C4C9176-25B4-413D-BA3F-5039017AA5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09877"/>
            <a:ext cx="9906000" cy="5572125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457200" y="1635881"/>
            <a:ext cx="8991600" cy="3829895"/>
          </a:xfrm>
          <a:prstGeom prst="rect">
            <a:avLst/>
          </a:prstGeom>
        </p:spPr>
        <p:txBody>
          <a:bodyPr vert="horz" wrap="square" lIns="0" tIns="84455" rIns="0" bIns="0" rtlCol="0">
            <a:spAutoFit/>
          </a:bodyPr>
          <a:lstStyle/>
          <a:p>
            <a:pPr marR="156845" algn="ctr">
              <a:spcBef>
                <a:spcPts val="665"/>
              </a:spcBef>
            </a:pPr>
            <a:r>
              <a:rPr lang="ru-RU" sz="2000" spc="125" dirty="0">
                <a:solidFill>
                  <a:srgbClr val="153344"/>
                </a:solidFill>
                <a:latin typeface="Tahoma"/>
                <a:cs typeface="Tahoma"/>
              </a:rPr>
              <a:t>Вклад общеобразовательной организации в развитие федеральной/региональной системы образования (реализация целевых программ, социально значимых </a:t>
            </a:r>
            <a:br>
              <a:rPr lang="ru-RU" sz="2000" spc="125" dirty="0">
                <a:solidFill>
                  <a:srgbClr val="153344"/>
                </a:solidFill>
                <a:latin typeface="Tahoma"/>
                <a:cs typeface="Tahoma"/>
              </a:rPr>
            </a:br>
            <a:r>
              <a:rPr lang="ru-RU" sz="2000" spc="125" dirty="0">
                <a:solidFill>
                  <a:srgbClr val="153344"/>
                </a:solidFill>
                <a:latin typeface="Tahoma"/>
                <a:cs typeface="Tahoma"/>
              </a:rPr>
              <a:t>проектов и пр.) – </a:t>
            </a:r>
            <a:r>
              <a:rPr lang="ru-RU" sz="2000" b="1" spc="125" dirty="0">
                <a:solidFill>
                  <a:srgbClr val="153344"/>
                </a:solidFill>
                <a:latin typeface="Tahoma"/>
                <a:cs typeface="Tahoma"/>
              </a:rPr>
              <a:t>2 балла.</a:t>
            </a:r>
          </a:p>
          <a:p>
            <a:pPr marR="156845" algn="ctr">
              <a:spcBef>
                <a:spcPts val="665"/>
              </a:spcBef>
            </a:pPr>
            <a:r>
              <a:rPr lang="ru-RU" sz="1600" spc="125" dirty="0">
                <a:solidFill>
                  <a:srgbClr val="C59C5D"/>
                </a:solidFill>
                <a:latin typeface="Tahoma"/>
                <a:cs typeface="Tahoma"/>
              </a:rPr>
              <a:t>Подтверждается скан-копией справки или иного документа, заверенного учредителем общеобразовательной организации.</a:t>
            </a:r>
          </a:p>
          <a:p>
            <a:pPr marR="156845" algn="ctr">
              <a:spcBef>
                <a:spcPts val="665"/>
              </a:spcBef>
            </a:pPr>
            <a:endParaRPr lang="en-US" sz="2000" spc="125" dirty="0">
              <a:solidFill>
                <a:srgbClr val="153344"/>
              </a:solidFill>
              <a:latin typeface="Tahoma"/>
              <a:cs typeface="Tahoma"/>
            </a:endParaRPr>
          </a:p>
          <a:p>
            <a:pPr marR="156845" algn="ctr">
              <a:spcBef>
                <a:spcPts val="665"/>
              </a:spcBef>
            </a:pPr>
            <a:r>
              <a:rPr lang="ru-RU" sz="2000" spc="125" dirty="0">
                <a:solidFill>
                  <a:srgbClr val="153344"/>
                </a:solidFill>
                <a:latin typeface="Tahoma"/>
                <a:cs typeface="Tahoma"/>
              </a:rPr>
              <a:t>Рекомендательное письмо от учредителя общеобразовательной организации – </a:t>
            </a:r>
            <a:r>
              <a:rPr lang="ru-RU" sz="2000" b="1" spc="125" dirty="0">
                <a:solidFill>
                  <a:srgbClr val="153344"/>
                </a:solidFill>
                <a:latin typeface="Tahoma"/>
                <a:cs typeface="Tahoma"/>
              </a:rPr>
              <a:t>2 балла.</a:t>
            </a:r>
          </a:p>
          <a:p>
            <a:pPr marR="156845" algn="ctr">
              <a:spcBef>
                <a:spcPts val="665"/>
              </a:spcBef>
            </a:pPr>
            <a:r>
              <a:rPr lang="ru-RU" sz="1600" spc="125" dirty="0">
                <a:solidFill>
                  <a:srgbClr val="C59C5D"/>
                </a:solidFill>
                <a:latin typeface="Tahoma"/>
                <a:cs typeface="Tahoma"/>
              </a:rPr>
              <a:t>В свободной форме, подтверждается скан-копией, заверенной руководителем/заместителем руководителя учредителя общеобразовательной организации</a:t>
            </a:r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E9DC600E-5715-45D8-AA11-388DA13C705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33245" y="435446"/>
            <a:ext cx="7839507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800" b="0" kern="1200" spc="95" dirty="0">
                <a:ea typeface="+mn-ea"/>
              </a:rPr>
              <a:t>Электронное портфолио участника</a:t>
            </a:r>
            <a:r>
              <a:rPr lang="ru-RU" sz="2800" kern="1200" spc="95" dirty="0">
                <a:ea typeface="+mn-ea"/>
              </a:rPr>
              <a:t> </a:t>
            </a:r>
            <a:br>
              <a:rPr lang="ru-RU" sz="2200" kern="1200" spc="95" dirty="0">
                <a:ea typeface="+mn-ea"/>
              </a:rPr>
            </a:br>
            <a:r>
              <a:rPr lang="ru-RU" sz="3200" spc="95" dirty="0"/>
              <a:t>«Достижения»</a:t>
            </a:r>
            <a:endParaRPr lang="ru-RU" spc="95" dirty="0"/>
          </a:p>
        </p:txBody>
      </p:sp>
    </p:spTree>
    <p:extLst>
      <p:ext uri="{BB962C8B-B14F-4D97-AF65-F5344CB8AC3E}">
        <p14:creationId xmlns:p14="http://schemas.microsoft.com/office/powerpoint/2010/main" val="1911706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</TotalTime>
  <Words>833</Words>
  <Application>Microsoft Office PowerPoint</Application>
  <PresentationFormat>Лист A4 (210x297 мм)</PresentationFormat>
  <Paragraphs>87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Tahoma</vt:lpstr>
      <vt:lpstr>Office Theme</vt:lpstr>
      <vt:lpstr>Презентация PowerPoint</vt:lpstr>
      <vt:lpstr>Презентация PowerPoint</vt:lpstr>
      <vt:lpstr>Презентация PowerPoint</vt:lpstr>
      <vt:lpstr>Электронное портфолио участника  (приложение 1 к Порядку)</vt:lpstr>
      <vt:lpstr>Электронное портфолио участника  «Достижения»</vt:lpstr>
      <vt:lpstr>Электронное портфолио участника  «Достижения»</vt:lpstr>
      <vt:lpstr>Электронное портфолио участника  «Достижения»</vt:lpstr>
      <vt:lpstr>Электронное портфолио участника  «Достижения»</vt:lpstr>
      <vt:lpstr>Электронное портфолио участника  «Достижения»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Марина Иолдыч</dc:creator>
  <cp:lastModifiedBy>Королева Светлана Викторовна</cp:lastModifiedBy>
  <cp:revision>24</cp:revision>
  <dcterms:created xsi:type="dcterms:W3CDTF">2023-05-15T08:50:42Z</dcterms:created>
  <dcterms:modified xsi:type="dcterms:W3CDTF">2023-05-19T10:11:09Z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2022-07-14T00:00:00Z</vt:filetime>
  </property>
  <property fmtid="{D5CDD505-2E9C-101B-9397-08002B2CF9AE}" pid="3" name="Creator">
    <vt:lpwstr>Microsoft® PowerPoint® 2021</vt:lpwstr>
  </property>
  <property fmtid="{D5CDD505-2E9C-101B-9397-08002B2CF9AE}" pid="4" name="LastSaved">
    <vt:filetime>2023-05-15T00:00:00Z</vt:filetime>
  </property>
</Properties>
</file>