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8" r:id="rId3"/>
    <p:sldId id="260" r:id="rId4"/>
    <p:sldId id="267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8B51B11A-6395-467D-A0D9-B2155E61618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817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9817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15DBCD7F-1450-43D1-8597-ED61DCC9A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19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96E1-6BF7-448A-AA9C-321732DC93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614-C1DB-435D-A1A6-C70DA66A0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1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96E1-6BF7-448A-AA9C-321732DC93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614-C1DB-435D-A1A6-C70DA66A0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96E1-6BF7-448A-AA9C-321732DC93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614-C1DB-435D-A1A6-C70DA66A0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3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96E1-6BF7-448A-AA9C-321732DC93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614-C1DB-435D-A1A6-C70DA66A0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8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96E1-6BF7-448A-AA9C-321732DC93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614-C1DB-435D-A1A6-C70DA66A0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0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96E1-6BF7-448A-AA9C-321732DC93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614-C1DB-435D-A1A6-C70DA66A0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2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96E1-6BF7-448A-AA9C-321732DC93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614-C1DB-435D-A1A6-C70DA66A0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96E1-6BF7-448A-AA9C-321732DC93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614-C1DB-435D-A1A6-C70DA66A0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6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96E1-6BF7-448A-AA9C-321732DC93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614-C1DB-435D-A1A6-C70DA66A0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2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96E1-6BF7-448A-AA9C-321732DC93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614-C1DB-435D-A1A6-C70DA66A0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8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96E1-6BF7-448A-AA9C-321732DC93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F614-C1DB-435D-A1A6-C70DA66A0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696E1-6BF7-448A-AA9C-321732DC93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F614-C1DB-435D-A1A6-C70DA66A0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3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1859" y="2899803"/>
            <a:ext cx="9144000" cy="1672197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Совершенствование  </a:t>
            </a:r>
            <a:r>
              <a:rPr lang="ru-RU" sz="4000" b="1" dirty="0" smtClean="0"/>
              <a:t>внутренней системы оценки качества </a:t>
            </a:r>
            <a:r>
              <a:rPr lang="ru-RU" sz="4000" b="1" dirty="0"/>
              <a:t>в </a:t>
            </a:r>
            <a:r>
              <a:rPr lang="ru-RU" sz="4000" b="1" dirty="0" smtClean="0"/>
              <a:t>общеобразовательных учреждениях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3718" cy="239441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19482" y="5791200"/>
            <a:ext cx="6185647" cy="6364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Свиридова Ирина Николаевна, 437200*3218</a:t>
            </a:r>
            <a:endParaRPr lang="ru-RU" sz="18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76800" y="322729"/>
            <a:ext cx="7171764" cy="753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Управление общего и дошкольного образования </a:t>
            </a:r>
          </a:p>
          <a:p>
            <a:r>
              <a:rPr lang="ru-RU" sz="2400" b="1" dirty="0" smtClean="0"/>
              <a:t>Администрации города Норильск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11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515652" cy="181275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49935"/>
              </p:ext>
            </p:extLst>
          </p:nvPr>
        </p:nvGraphicFramePr>
        <p:xfrm>
          <a:off x="761200" y="1996229"/>
          <a:ext cx="11069050" cy="4696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768"/>
                <a:gridCol w="1351185"/>
                <a:gridCol w="1351185"/>
                <a:gridCol w="1512379"/>
                <a:gridCol w="1512379"/>
                <a:gridCol w="1512379"/>
                <a:gridCol w="1351185"/>
                <a:gridCol w="1302590"/>
              </a:tblGrid>
              <a:tr h="58043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2015 г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2017г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2018 г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2019 г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2020 г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2021 г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2022 г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58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Г 48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Г 1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38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20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16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6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1 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40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58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28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13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24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21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9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3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41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58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29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33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23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8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42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58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39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37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27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14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45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58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30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17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Г 4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58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Г 7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31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Г 5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58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32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Г 11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58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36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Л 3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58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СШ 43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58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ru-RU" sz="24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300"/>
                        </a:spcAft>
                      </a:pPr>
                      <a:r>
                        <a:rPr lang="ru-RU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17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515652" y="481264"/>
            <a:ext cx="8163001" cy="850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53975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8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Годы разработки и </a:t>
            </a:r>
            <a:r>
              <a:rPr lang="ru-RU" altLang="ru-RU" sz="28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утверждения Положений о ВСОКО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lvl="0" indent="45085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8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1179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70760" cy="11708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5777" y="1456715"/>
            <a:ext cx="11026588" cy="49936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 </a:t>
            </a:r>
            <a:r>
              <a:rPr lang="ru-RU" b="1" dirty="0"/>
              <a:t>Федеральный Закон от 29.12.2012 № 273-ФЗ «Об образовании в Российской Федерации»;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Порядок</a:t>
            </a:r>
            <a:r>
              <a:rPr lang="ru-RU" b="1" dirty="0"/>
              <a:t> организации и осуществления образовательной деятельности по основным общеобразовательным программам – утвержденный приказом </a:t>
            </a:r>
            <a:r>
              <a:rPr lang="ru-RU" b="1" dirty="0" err="1"/>
              <a:t>Минпросвещения</a:t>
            </a:r>
            <a:r>
              <a:rPr lang="ru-RU" b="1" dirty="0"/>
              <a:t> от 22.03.2021 № 115 (далее – Порядок организации и осуществления образовательной деятельности);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/>
              <a:t>ФГОС </a:t>
            </a:r>
            <a:r>
              <a:rPr lang="ru-RU" b="1" i="1" dirty="0"/>
              <a:t>НОО, утвержденный приказом </a:t>
            </a:r>
            <a:r>
              <a:rPr lang="ru-RU" b="1" i="1" dirty="0" err="1"/>
              <a:t>Минпросвещения</a:t>
            </a:r>
            <a:r>
              <a:rPr lang="ru-RU" b="1" i="1" dirty="0"/>
              <a:t> от 31.05.2021 № 286;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/>
              <a:t>ФГОС </a:t>
            </a:r>
            <a:r>
              <a:rPr lang="ru-RU" b="1" i="1" dirty="0"/>
              <a:t>ООО, утвержденный приказом </a:t>
            </a:r>
            <a:r>
              <a:rPr lang="ru-RU" b="1" i="1" dirty="0" err="1"/>
              <a:t>Минпросвещения</a:t>
            </a:r>
            <a:r>
              <a:rPr lang="ru-RU" b="1" i="1" dirty="0"/>
              <a:t> от 31.05.2021 № 287;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/>
              <a:t>ФГОС </a:t>
            </a:r>
            <a:r>
              <a:rPr lang="ru-RU" b="1" i="1" dirty="0"/>
              <a:t>НОО, утвержденный приказом </a:t>
            </a:r>
            <a:r>
              <a:rPr lang="ru-RU" b="1" i="1" dirty="0" err="1"/>
              <a:t>Минобрнауки</a:t>
            </a:r>
            <a:r>
              <a:rPr lang="ru-RU" b="1" i="1" dirty="0"/>
              <a:t> от 06.10.2009 № 373;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/>
              <a:t>ФГОС </a:t>
            </a:r>
            <a:r>
              <a:rPr lang="ru-RU" b="1" i="1" dirty="0"/>
              <a:t>ООО, утвержденный приказом </a:t>
            </a:r>
            <a:r>
              <a:rPr lang="ru-RU" b="1" i="1" dirty="0" err="1"/>
              <a:t>Минобрнауки</a:t>
            </a:r>
            <a:r>
              <a:rPr lang="ru-RU" b="1" i="1" dirty="0"/>
              <a:t> от 17.12.2010 № 1897;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/>
              <a:t>ФГОС </a:t>
            </a:r>
            <a:r>
              <a:rPr lang="ru-RU" b="1" i="1" dirty="0"/>
              <a:t>СОО, утвержденный приказом </a:t>
            </a:r>
            <a:r>
              <a:rPr lang="ru-RU" b="1" i="1" dirty="0" err="1"/>
              <a:t>Минобрнауки</a:t>
            </a:r>
            <a:r>
              <a:rPr lang="ru-RU" b="1" i="1" dirty="0"/>
              <a:t> от 17.05.2012 № 413;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/>
              <a:t>Порядок </a:t>
            </a:r>
            <a:r>
              <a:rPr lang="ru-RU" b="1" i="1" dirty="0"/>
              <a:t>проведения </a:t>
            </a:r>
            <a:r>
              <a:rPr lang="ru-RU" b="1" i="1" dirty="0" err="1"/>
              <a:t>самообследования</a:t>
            </a:r>
            <a:r>
              <a:rPr lang="ru-RU" b="1" i="1" dirty="0"/>
              <a:t> образовательной организацией, утвержденный приказом </a:t>
            </a:r>
            <a:r>
              <a:rPr lang="ru-RU" b="1" i="1" dirty="0" err="1"/>
              <a:t>Минобрнауки</a:t>
            </a:r>
            <a:r>
              <a:rPr lang="ru-RU" b="1" i="1" dirty="0"/>
              <a:t> от 14.06.2013 № 462 (далее – Порядок проведения </a:t>
            </a:r>
            <a:r>
              <a:rPr lang="ru-RU" b="1" i="1" dirty="0" err="1"/>
              <a:t>самообследования</a:t>
            </a:r>
            <a:r>
              <a:rPr lang="ru-RU" b="1" i="1" dirty="0"/>
              <a:t>);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/>
              <a:t>Приказ </a:t>
            </a:r>
            <a:r>
              <a:rPr lang="ru-RU" b="1" i="1" dirty="0" err="1"/>
              <a:t>Минобрнауки</a:t>
            </a:r>
            <a:r>
              <a:rPr lang="ru-RU" b="1" i="1" dirty="0"/>
              <a:t> от 10.12.2013 № 1324 «Об утверждении показателей деятельности образовательной организации, подлежащей </a:t>
            </a:r>
            <a:r>
              <a:rPr lang="ru-RU" b="1" i="1" dirty="0" err="1"/>
              <a:t>самообследованию</a:t>
            </a:r>
            <a:r>
              <a:rPr lang="ru-RU" b="1" i="1" dirty="0"/>
              <a:t>» (далее – Приказ об утверждении показателей деятельности);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/>
              <a:t>СП 2.4.3648-20;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/>
              <a:t>СанПиН 1.2.3685-21;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 smtClean="0"/>
              <a:t>Устав </a:t>
            </a:r>
            <a:r>
              <a:rPr lang="ru-RU" b="1" i="1" dirty="0"/>
              <a:t>ОУ </a:t>
            </a:r>
            <a:endParaRPr lang="ru-RU" b="1" dirty="0"/>
          </a:p>
          <a:p>
            <a:pPr indent="450215" algn="just">
              <a:lnSpc>
                <a:spcPts val="1500"/>
              </a:lnSpc>
              <a:spcAft>
                <a:spcPts val="0"/>
              </a:spcAft>
            </a:pP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6460" y="289426"/>
            <a:ext cx="7135905" cy="10233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Нормативные документы для разработки Положений о </a:t>
            </a:r>
            <a:r>
              <a:rPr lang="ru-RU" sz="2400" b="1" i="1" dirty="0"/>
              <a:t>ВСОКО:</a:t>
            </a:r>
            <a:endParaRPr lang="ru-RU" sz="2400" dirty="0"/>
          </a:p>
          <a:p>
            <a:pPr indent="450215" algn="just">
              <a:lnSpc>
                <a:spcPts val="15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423" y="374482"/>
            <a:ext cx="3877032" cy="695782"/>
          </a:xfrm>
        </p:spPr>
        <p:txBody>
          <a:bodyPr>
            <a:normAutofit fontScale="90000"/>
          </a:bodyPr>
          <a:lstStyle/>
          <a:p>
            <a:r>
              <a:rPr lang="ru-RU" sz="4900" b="1" u="sng" dirty="0" smtClean="0"/>
              <a:t>Предложения: </a:t>
            </a:r>
            <a:br>
              <a:rPr lang="ru-RU" sz="4900" b="1" u="sng" dirty="0" smtClean="0"/>
            </a:br>
            <a:endParaRPr lang="ru-RU" sz="2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61423" cy="126917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2673" y="1444745"/>
            <a:ext cx="11461172" cy="4644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3600" dirty="0"/>
              <a:t>Внести в Положения изменения, в соответствии с действующим законодательством в области образования (предусмотреть нововведения 2023 года).</a:t>
            </a:r>
          </a:p>
          <a:p>
            <a:r>
              <a:rPr lang="ru-RU" sz="3600" dirty="0"/>
              <a:t>- распределить полномочия по организации ВСОКО между ответственными работниками; </a:t>
            </a:r>
          </a:p>
          <a:p>
            <a:r>
              <a:rPr lang="ru-RU" sz="3600" dirty="0"/>
              <a:t>- указать мероприятия, входящие в структуру ВСОКО; </a:t>
            </a:r>
          </a:p>
          <a:p>
            <a:r>
              <a:rPr lang="ru-RU" sz="3600" dirty="0"/>
              <a:t>- подобрать методики для сбора информации в процессе ВСОКО; </a:t>
            </a:r>
          </a:p>
          <a:p>
            <a:r>
              <a:rPr lang="ru-RU" sz="3600" dirty="0"/>
              <a:t>- указать, как фиксируются результаты ВСОКО, как они используются для принятия управленческих решений.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3600" dirty="0"/>
              <a:t>Привести в соответствие </a:t>
            </a:r>
            <a:r>
              <a:rPr lang="ru-RU" sz="3600" b="1" dirty="0"/>
              <a:t>Положение ВСОКО с Планом ВСОКО.</a:t>
            </a:r>
            <a:r>
              <a:rPr lang="ru-RU" sz="3600" dirty="0"/>
              <a:t> 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3600" dirty="0"/>
              <a:t>Управленческие решения фиксировать </a:t>
            </a:r>
            <a:r>
              <a:rPr lang="ru-RU" sz="3600" b="1" dirty="0"/>
              <a:t>приказами ОУ</a:t>
            </a:r>
            <a:r>
              <a:rPr lang="ru-RU" sz="3600" dirty="0"/>
              <a:t>. 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3600" dirty="0"/>
              <a:t>По результатам ВСОКО рекомендуем оформлять </a:t>
            </a:r>
            <a:r>
              <a:rPr lang="ru-RU" sz="3600" b="1" dirty="0"/>
              <a:t>справки</a:t>
            </a:r>
            <a:r>
              <a:rPr lang="ru-RU" sz="3600" dirty="0"/>
              <a:t>. </a:t>
            </a:r>
            <a:endParaRPr lang="ru-RU" sz="3600" dirty="0" smtClean="0"/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3600" dirty="0" smtClean="0"/>
              <a:t>В </a:t>
            </a:r>
            <a:r>
              <a:rPr lang="ru-RU" sz="3600" dirty="0"/>
              <a:t>течение года </a:t>
            </a:r>
            <a:r>
              <a:rPr lang="ru-RU" sz="3600" dirty="0" smtClean="0"/>
              <a:t>подготовить</a:t>
            </a:r>
            <a:r>
              <a:rPr lang="ru-RU" sz="3600" dirty="0"/>
              <a:t> аналитические справки по итогам </a:t>
            </a:r>
            <a:r>
              <a:rPr lang="ru-RU" sz="3600" dirty="0" smtClean="0"/>
              <a:t>оценки </a:t>
            </a:r>
            <a:r>
              <a:rPr lang="ru-RU" sz="3600" dirty="0"/>
              <a:t>каждого направления. 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3600" dirty="0"/>
              <a:t>В конце года </a:t>
            </a:r>
            <a:r>
              <a:rPr lang="ru-RU" sz="3600" dirty="0" smtClean="0"/>
              <a:t>подготовить </a:t>
            </a:r>
            <a:r>
              <a:rPr lang="ru-RU" sz="3600" dirty="0"/>
              <a:t>справку-анализ по итогам </a:t>
            </a:r>
            <a:r>
              <a:rPr lang="ru-RU" sz="3600" dirty="0" smtClean="0"/>
              <a:t>ВСОКО</a:t>
            </a:r>
            <a:r>
              <a:rPr lang="ru-RU" sz="3600" dirty="0"/>
              <a:t>. </a:t>
            </a:r>
            <a:endParaRPr lang="ru-RU" sz="3600" dirty="0" smtClean="0"/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3600" dirty="0" smtClean="0"/>
              <a:t>Результаты </a:t>
            </a:r>
            <a:r>
              <a:rPr lang="ru-RU" sz="3600" dirty="0"/>
              <a:t>ВСОКО </a:t>
            </a:r>
            <a:r>
              <a:rPr lang="ru-RU" sz="3600" dirty="0" smtClean="0"/>
              <a:t>использовать </a:t>
            </a:r>
            <a:r>
              <a:rPr lang="ru-RU" sz="3600" dirty="0"/>
              <a:t>для выявления и своевременного устранения проблем в учебно-воспитательной работе школы, повышения качества образовательного процесса и условий его реализации. 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3600" dirty="0"/>
              <a:t>При формировании анализа ВСОКО в школе учитывать результаты мониторинга </a:t>
            </a:r>
            <a:r>
              <a:rPr lang="ru-RU" sz="3600" dirty="0" err="1"/>
              <a:t>сформированности</a:t>
            </a:r>
            <a:r>
              <a:rPr lang="ru-RU" sz="3600" dirty="0"/>
              <a:t> функциональной грамотности.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3600" dirty="0"/>
              <a:t>Использовать результаты ВСОКО для составления отчета о результатах </a:t>
            </a:r>
            <a:r>
              <a:rPr lang="ru-RU" sz="3600" dirty="0" err="1"/>
              <a:t>самообследования</a:t>
            </a:r>
            <a:r>
              <a:rPr lang="ru-RU" sz="3600" dirty="0"/>
              <a:t> с обозначением выводов.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3600" dirty="0"/>
              <a:t>При подготовке документов исключить употребление некорректных понятий, таких как «ступени образования».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1727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236</Words>
  <Application>Microsoft Office PowerPoint</Application>
  <PresentationFormat>Широкоэкранный</PresentationFormat>
  <Paragraphs>120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Тема Office</vt:lpstr>
      <vt:lpstr>Совершенствование  внутренней системы оценки качества в общеобразовательных учреждениях</vt:lpstr>
      <vt:lpstr>Презентация PowerPoint</vt:lpstr>
      <vt:lpstr>Презентация PowerPoint</vt:lpstr>
      <vt:lpstr>Предложения: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Свиридова Ирина Николаевна</dc:creator>
  <cp:lastModifiedBy>Свиридова Ирина Николаевна</cp:lastModifiedBy>
  <cp:revision>20</cp:revision>
  <cp:lastPrinted>2023-04-26T08:58:43Z</cp:lastPrinted>
  <dcterms:created xsi:type="dcterms:W3CDTF">2022-01-19T07:45:09Z</dcterms:created>
  <dcterms:modified xsi:type="dcterms:W3CDTF">2023-06-05T05:09:24Z</dcterms:modified>
</cp:coreProperties>
</file>