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31"/>
  </p:notesMasterIdLst>
  <p:sldIdLst>
    <p:sldId id="323" r:id="rId2"/>
    <p:sldId id="367" r:id="rId3"/>
    <p:sldId id="366" r:id="rId4"/>
    <p:sldId id="365" r:id="rId5"/>
    <p:sldId id="358" r:id="rId6"/>
    <p:sldId id="364" r:id="rId7"/>
    <p:sldId id="340" r:id="rId8"/>
    <p:sldId id="267" r:id="rId9"/>
    <p:sldId id="256" r:id="rId10"/>
    <p:sldId id="348" r:id="rId11"/>
    <p:sldId id="359" r:id="rId12"/>
    <p:sldId id="330" r:id="rId13"/>
    <p:sldId id="258" r:id="rId14"/>
    <p:sldId id="339" r:id="rId15"/>
    <p:sldId id="336" r:id="rId16"/>
    <p:sldId id="334" r:id="rId17"/>
    <p:sldId id="360" r:id="rId18"/>
    <p:sldId id="350" r:id="rId19"/>
    <p:sldId id="349" r:id="rId20"/>
    <p:sldId id="345" r:id="rId21"/>
    <p:sldId id="338" r:id="rId22"/>
    <p:sldId id="346" r:id="rId23"/>
    <p:sldId id="355" r:id="rId24"/>
    <p:sldId id="264" r:id="rId25"/>
    <p:sldId id="260" r:id="rId26"/>
    <p:sldId id="274" r:id="rId27"/>
    <p:sldId id="368" r:id="rId28"/>
    <p:sldId id="361" r:id="rId29"/>
    <p:sldId id="269" r:id="rId30"/>
  </p:sldIdLst>
  <p:sldSz cx="12192000" cy="6858000"/>
  <p:notesSz cx="6858000" cy="9926638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EuropeCond" panose="04000500000000000000" pitchFamily="82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3E2A16"/>
    <a:srgbClr val="F2EADC"/>
    <a:srgbClr val="7E721C"/>
    <a:srgbClr val="A50021"/>
    <a:srgbClr val="F4B183"/>
    <a:srgbClr val="BABAAD"/>
    <a:srgbClr val="C1EBBB"/>
    <a:srgbClr val="B4B1AA"/>
    <a:srgbClr val="F1E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04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0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menova\Desktop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menova\Desktop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menova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4\info\Sotrydniki\&#1052;&#1091;&#1089;&#1080;&#1093;&#1080;&#1085;&#1072;%20&#1070;.&#1051;\&#1042;&#1055;&#1056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4\info\Sotrydniki\&#1052;&#1091;&#1089;&#1080;&#1093;&#1080;&#1085;&#1072;%20&#1070;.&#1051;\&#1042;&#1055;&#1056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0.4\info\Document_MC\&#1040;&#1074;&#1075;&#1091;&#1089;&#1090;&#1086;&#1074;&#1089;&#1082;&#1072;&#1103;%20&#1082;&#1086;&#1085;&#1092;&#1077;&#1088;&#1077;&#1085;&#1094;&#1080;&#1103;%20%20(&#1082;&#1088;&#1072;&#1081;)\2023\&#1075;.%20&#1053;&#1086;&#1088;&#1080;&#1083;&#1100;&#1089;&#1082;\&#1055;&#1086;&#1076;&#1075;&#1086;&#1090;&#1086;&#1074;&#1082;&#1072;\&#1050;%20&#1076;&#1086;&#1082;&#1083;&#1072;&#1076;&#1091;\&#1042;&#1055;&#105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719945647064869E-2"/>
          <c:y val="5.1530093147545024E-2"/>
          <c:w val="0.57150316631485387"/>
          <c:h val="0.6473337757792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2020-2021 учебный год, Норильск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Лист1!$A$8:$A$11</c:f>
              <c:strCache>
                <c:ptCount val="4"/>
                <c:pt idx="0">
                  <c:v>Недостаточный </c:v>
                </c:pt>
                <c:pt idx="1">
                  <c:v>Пониженный </c:v>
                </c:pt>
                <c:pt idx="2">
                  <c:v>Базовый </c:v>
                </c:pt>
                <c:pt idx="3">
                  <c:v>Повышенный</c:v>
                </c:pt>
              </c:strCache>
            </c:strRef>
          </c:cat>
          <c:val>
            <c:numRef>
              <c:f>Лист1!$B$8:$B$11</c:f>
              <c:numCache>
                <c:formatCode>0.00%</c:formatCode>
                <c:ptCount val="4"/>
                <c:pt idx="0">
                  <c:v>5.400000000000002E-3</c:v>
                </c:pt>
                <c:pt idx="1">
                  <c:v>3.9100000000000003E-2</c:v>
                </c:pt>
                <c:pt idx="2">
                  <c:v>0.50880000000000003</c:v>
                </c:pt>
                <c:pt idx="3">
                  <c:v>0.44679999999999997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9-4F19-A2B5-09DE9344A40D}"/>
            </c:ext>
          </c:extLst>
        </c:ser>
        <c:ser>
          <c:idx val="1"/>
          <c:order val="1"/>
          <c:tx>
            <c:strRef>
              <c:f>Лист1!$C$7</c:f>
              <c:strCache>
                <c:ptCount val="1"/>
                <c:pt idx="0">
                  <c:v>2021-2022 учебный год, Норильск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Лист1!$A$8:$A$11</c:f>
              <c:strCache>
                <c:ptCount val="4"/>
                <c:pt idx="0">
                  <c:v>Недостаточный </c:v>
                </c:pt>
                <c:pt idx="1">
                  <c:v>Пониженный </c:v>
                </c:pt>
                <c:pt idx="2">
                  <c:v>Базовый </c:v>
                </c:pt>
                <c:pt idx="3">
                  <c:v>Повышенный</c:v>
                </c:pt>
              </c:strCache>
            </c:strRef>
          </c:cat>
          <c:val>
            <c:numRef>
              <c:f>Лист1!$C$8:$C$11</c:f>
              <c:numCache>
                <c:formatCode>0.00%</c:formatCode>
                <c:ptCount val="4"/>
                <c:pt idx="0">
                  <c:v>3.4000000000000007E-3</c:v>
                </c:pt>
                <c:pt idx="1">
                  <c:v>2.8500000000000001E-2</c:v>
                </c:pt>
                <c:pt idx="2">
                  <c:v>0.50290000000000001</c:v>
                </c:pt>
                <c:pt idx="3">
                  <c:v>0.4653000000000001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69-4F19-A2B5-09DE9344A40D}"/>
            </c:ext>
          </c:extLst>
        </c:ser>
        <c:ser>
          <c:idx val="2"/>
          <c:order val="2"/>
          <c:tx>
            <c:strRef>
              <c:f>Лист1!$D$7</c:f>
              <c:strCache>
                <c:ptCount val="1"/>
                <c:pt idx="0">
                  <c:v>2022-2023 учебный год, Норильск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Лист1!$A$8:$A$11</c:f>
              <c:strCache>
                <c:ptCount val="4"/>
                <c:pt idx="0">
                  <c:v>Недостаточный </c:v>
                </c:pt>
                <c:pt idx="1">
                  <c:v>Пониженный </c:v>
                </c:pt>
                <c:pt idx="2">
                  <c:v>Базовый </c:v>
                </c:pt>
                <c:pt idx="3">
                  <c:v>Повышенный</c:v>
                </c:pt>
              </c:strCache>
            </c:strRef>
          </c:cat>
          <c:val>
            <c:numRef>
              <c:f>Лист1!$D$8:$D$11</c:f>
              <c:numCache>
                <c:formatCode>0.00%</c:formatCode>
                <c:ptCount val="4"/>
                <c:pt idx="0">
                  <c:v>1.0100000000000001E-2</c:v>
                </c:pt>
                <c:pt idx="1">
                  <c:v>4.7800000000000016E-2</c:v>
                </c:pt>
                <c:pt idx="2">
                  <c:v>0.46390000000000009</c:v>
                </c:pt>
                <c:pt idx="3">
                  <c:v>0.47820000000000001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69-4F19-A2B5-09DE9344A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68688"/>
        <c:axId val="156369248"/>
      </c:barChart>
      <c:catAx>
        <c:axId val="156368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6369248"/>
        <c:crosses val="autoZero"/>
        <c:auto val="1"/>
        <c:lblAlgn val="ctr"/>
        <c:lblOffset val="100"/>
        <c:noMultiLvlLbl val="0"/>
      </c:catAx>
      <c:valAx>
        <c:axId val="15636924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6368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66045653047134"/>
          <c:y val="0.10512574626211127"/>
          <c:w val="0.2525576140803632"/>
          <c:h val="0.5762492033048961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Лист1!$B$40</c:f>
              <c:strCache>
                <c:ptCount val="1"/>
                <c:pt idx="0">
                  <c:v>2020-2021 учебный год, Норильск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Лист1!$A$41:$A$44</c:f>
              <c:strCache>
                <c:ptCount val="4"/>
                <c:pt idx="0">
                  <c:v>Недостаточный </c:v>
                </c:pt>
                <c:pt idx="1">
                  <c:v>Пониженный </c:v>
                </c:pt>
                <c:pt idx="2">
                  <c:v>Базовый </c:v>
                </c:pt>
                <c:pt idx="3">
                  <c:v>Повышенный</c:v>
                </c:pt>
              </c:strCache>
            </c:strRef>
          </c:cat>
          <c:val>
            <c:numRef>
              <c:f>Лист1!$B$41:$B$44</c:f>
              <c:numCache>
                <c:formatCode>0.00%</c:formatCode>
                <c:ptCount val="4"/>
                <c:pt idx="0">
                  <c:v>2.3400000000000001E-2</c:v>
                </c:pt>
                <c:pt idx="1">
                  <c:v>0.10320000000000006</c:v>
                </c:pt>
                <c:pt idx="2">
                  <c:v>0.62720000000000042</c:v>
                </c:pt>
                <c:pt idx="3">
                  <c:v>0.24620000000000011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8-461C-A632-484DE4B65071}"/>
            </c:ext>
          </c:extLst>
        </c:ser>
        <c:ser>
          <c:idx val="1"/>
          <c:order val="1"/>
          <c:tx>
            <c:strRef>
              <c:f>Лист1!$C$40</c:f>
              <c:strCache>
                <c:ptCount val="1"/>
                <c:pt idx="0">
                  <c:v>2021-2022 учебный год, Норильск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Лист1!$A$41:$A$44</c:f>
              <c:strCache>
                <c:ptCount val="4"/>
                <c:pt idx="0">
                  <c:v>Недостаточный </c:v>
                </c:pt>
                <c:pt idx="1">
                  <c:v>Пониженный </c:v>
                </c:pt>
                <c:pt idx="2">
                  <c:v>Базовый </c:v>
                </c:pt>
                <c:pt idx="3">
                  <c:v>Повышенный</c:v>
                </c:pt>
              </c:strCache>
            </c:strRef>
          </c:cat>
          <c:val>
            <c:numRef>
              <c:f>Лист1!$C$41:$C$44</c:f>
              <c:numCache>
                <c:formatCode>0.00%</c:formatCode>
                <c:ptCount val="4"/>
                <c:pt idx="0">
                  <c:v>6.8900000000000003E-2</c:v>
                </c:pt>
                <c:pt idx="1">
                  <c:v>0.23050000000000001</c:v>
                </c:pt>
                <c:pt idx="2">
                  <c:v>0.55170000000000041</c:v>
                </c:pt>
                <c:pt idx="3">
                  <c:v>0.1490000000000001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8-461C-A632-484DE4B65071}"/>
            </c:ext>
          </c:extLst>
        </c:ser>
        <c:ser>
          <c:idx val="2"/>
          <c:order val="2"/>
          <c:tx>
            <c:strRef>
              <c:f>Лист1!$D$40</c:f>
              <c:strCache>
                <c:ptCount val="1"/>
                <c:pt idx="0">
                  <c:v>2022-2023 учебный год, Норильск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Лист1!$A$41:$A$44</c:f>
              <c:strCache>
                <c:ptCount val="4"/>
                <c:pt idx="0">
                  <c:v>Недостаточный </c:v>
                </c:pt>
                <c:pt idx="1">
                  <c:v>Пониженный </c:v>
                </c:pt>
                <c:pt idx="2">
                  <c:v>Базовый </c:v>
                </c:pt>
                <c:pt idx="3">
                  <c:v>Повышенный</c:v>
                </c:pt>
              </c:strCache>
            </c:strRef>
          </c:cat>
          <c:val>
            <c:numRef>
              <c:f>Лист1!$D$41:$D$44</c:f>
              <c:numCache>
                <c:formatCode>0.00%</c:formatCode>
                <c:ptCount val="4"/>
                <c:pt idx="0">
                  <c:v>4.3400000000000001E-2</c:v>
                </c:pt>
                <c:pt idx="1">
                  <c:v>0.54579999999999995</c:v>
                </c:pt>
                <c:pt idx="2">
                  <c:v>0.34200000000000008</c:v>
                </c:pt>
                <c:pt idx="3">
                  <c:v>6.8900000000000003E-2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68-461C-A632-484DE4B65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72608"/>
        <c:axId val="156373168"/>
      </c:barChart>
      <c:catAx>
        <c:axId val="156372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6373168"/>
        <c:crosses val="autoZero"/>
        <c:auto val="1"/>
        <c:lblAlgn val="ctr"/>
        <c:lblOffset val="100"/>
        <c:noMultiLvlLbl val="0"/>
      </c:catAx>
      <c:valAx>
        <c:axId val="15637316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6372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84228885472761"/>
          <c:y val="0.10794183529157418"/>
          <c:w val="0.3327723163378945"/>
          <c:h val="0.6077470371159963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Лист1!$B$73</c:f>
              <c:strCache>
                <c:ptCount val="1"/>
                <c:pt idx="0">
                  <c:v>Уровни достижений по естественно-научной грамотности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Лист1!$A$74:$A$76</c:f>
              <c:strCache>
                <c:ptCount val="3"/>
                <c:pt idx="0">
                  <c:v>Ниже базового</c:v>
                </c:pt>
                <c:pt idx="1">
                  <c:v>Базовый </c:v>
                </c:pt>
                <c:pt idx="2">
                  <c:v>Повышенный</c:v>
                </c:pt>
              </c:strCache>
            </c:strRef>
          </c:cat>
          <c:val>
            <c:numRef>
              <c:f>Лист1!$B$74:$B$76</c:f>
              <c:numCache>
                <c:formatCode>0.00%</c:formatCode>
                <c:ptCount val="3"/>
                <c:pt idx="0">
                  <c:v>0.32250000000000023</c:v>
                </c:pt>
                <c:pt idx="1">
                  <c:v>0.53380000000000005</c:v>
                </c:pt>
                <c:pt idx="2">
                  <c:v>0.14369999999999999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9-4C89-800F-445A9C7FDBF7}"/>
            </c:ext>
          </c:extLst>
        </c:ser>
        <c:ser>
          <c:idx val="1"/>
          <c:order val="1"/>
          <c:tx>
            <c:strRef>
              <c:f>Лист1!$C$73</c:f>
              <c:strCache>
                <c:ptCount val="1"/>
                <c:pt idx="0">
                  <c:v>Уровни достижений по математической грамотности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Лист1!$A$74:$A$76</c:f>
              <c:strCache>
                <c:ptCount val="3"/>
                <c:pt idx="0">
                  <c:v>Ниже базового</c:v>
                </c:pt>
                <c:pt idx="1">
                  <c:v>Базовый </c:v>
                </c:pt>
                <c:pt idx="2">
                  <c:v>Повышенный</c:v>
                </c:pt>
              </c:strCache>
            </c:strRef>
          </c:cat>
          <c:val>
            <c:numRef>
              <c:f>Лист1!$C$74:$C$76</c:f>
              <c:numCache>
                <c:formatCode>0.00%</c:formatCode>
                <c:ptCount val="3"/>
                <c:pt idx="0">
                  <c:v>0.2709000000000002</c:v>
                </c:pt>
                <c:pt idx="1">
                  <c:v>0.44369999999999998</c:v>
                </c:pt>
                <c:pt idx="2">
                  <c:v>0.28540000000000026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99-4C89-800F-445A9C7FD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594096"/>
        <c:axId val="156594656"/>
      </c:barChart>
      <c:catAx>
        <c:axId val="15659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6594656"/>
        <c:crosses val="autoZero"/>
        <c:auto val="1"/>
        <c:lblAlgn val="ctr"/>
        <c:lblOffset val="100"/>
        <c:noMultiLvlLbl val="0"/>
      </c:catAx>
      <c:valAx>
        <c:axId val="15659465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65940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Норильск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Лист1!$C$6:$E$6</c:f>
              <c:strCache>
                <c:ptCount val="3"/>
                <c:pt idx="0">
                  <c:v>Русский Язык</c:v>
                </c:pt>
                <c:pt idx="1">
                  <c:v>Математика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Лист1!$C$7:$E$7</c:f>
              <c:numCache>
                <c:formatCode>General</c:formatCode>
                <c:ptCount val="3"/>
                <c:pt idx="0">
                  <c:v>93</c:v>
                </c:pt>
                <c:pt idx="1">
                  <c:v>91</c:v>
                </c:pt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1B-4A31-8A8E-9765BAFA1265}"/>
            </c:ext>
          </c:extLst>
        </c:ser>
        <c:ser>
          <c:idx val="1"/>
          <c:order val="1"/>
          <c:tx>
            <c:strRef>
              <c:f>Лист1!$B$8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cat>
            <c:strRef>
              <c:f>Лист1!$C$6:$E$6</c:f>
              <c:strCache>
                <c:ptCount val="3"/>
                <c:pt idx="0">
                  <c:v>Русский Язык</c:v>
                </c:pt>
                <c:pt idx="1">
                  <c:v>Математика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Лист1!$C$8:$E$8</c:f>
              <c:numCache>
                <c:formatCode>General</c:formatCode>
                <c:ptCount val="3"/>
                <c:pt idx="0">
                  <c:v>88</c:v>
                </c:pt>
                <c:pt idx="1">
                  <c:v>89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1B-4A31-8A8E-9765BAFA12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597456"/>
        <c:axId val="156598016"/>
      </c:barChart>
      <c:catAx>
        <c:axId val="156597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598016"/>
        <c:crosses val="autoZero"/>
        <c:auto val="1"/>
        <c:lblAlgn val="ctr"/>
        <c:lblOffset val="100"/>
        <c:noMultiLvlLbl val="0"/>
      </c:catAx>
      <c:valAx>
        <c:axId val="156598016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Показатели успеваемости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597456"/>
        <c:crosses val="autoZero"/>
        <c:crossBetween val="between"/>
        <c:majorUnit val="10"/>
      </c:valAx>
    </c:plotArea>
    <c:legend>
      <c:legendPos val="r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Лист1!$D$31</c:f>
              <c:strCache>
                <c:ptCount val="1"/>
                <c:pt idx="0">
                  <c:v>Показатель успеваемости, 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Лист1!$C$32:$C$34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Лист1!$D$32:$D$34</c:f>
              <c:numCache>
                <c:formatCode>General</c:formatCode>
                <c:ptCount val="3"/>
                <c:pt idx="0">
                  <c:v>80</c:v>
                </c:pt>
                <c:pt idx="1">
                  <c:v>82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6-47B3-BC57-6977DD855A92}"/>
            </c:ext>
          </c:extLst>
        </c:ser>
        <c:ser>
          <c:idx val="1"/>
          <c:order val="1"/>
          <c:tx>
            <c:strRef>
              <c:f>Лист1!$E$31</c:f>
              <c:strCache>
                <c:ptCount val="1"/>
                <c:pt idx="0">
                  <c:v>Показатель качества, 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Лист1!$C$32:$C$34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Лист1!$E$32:$E$34</c:f>
              <c:numCache>
                <c:formatCode>General</c:formatCode>
                <c:ptCount val="3"/>
                <c:pt idx="0">
                  <c:v>30</c:v>
                </c:pt>
                <c:pt idx="1">
                  <c:v>35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F6-47B3-BC57-6977DD855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778016"/>
        <c:axId val="156778576"/>
      </c:barChart>
      <c:catAx>
        <c:axId val="156778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778576"/>
        <c:crosses val="autoZero"/>
        <c:auto val="1"/>
        <c:lblAlgn val="ctr"/>
        <c:lblOffset val="100"/>
        <c:noMultiLvlLbl val="0"/>
      </c:catAx>
      <c:valAx>
        <c:axId val="156778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77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43453371145458"/>
          <c:y val="0.36026246719160265"/>
          <c:w val="0.30556559305705794"/>
          <c:h val="0.13583409116114059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1"/>
              <c:layout>
                <c:manualLayout>
                  <c:x val="0"/>
                  <c:y val="-3.826891900850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0B-40FA-8CBC-71022C8D22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Лист1!$C$51:$C$56</c:f>
              <c:strCache>
                <c:ptCount val="6"/>
                <c:pt idx="0">
                  <c:v>Методическая компетенция</c:v>
                </c:pt>
                <c:pt idx="1">
                  <c:v>Технологическая компетенция</c:v>
                </c:pt>
                <c:pt idx="2">
                  <c:v>Исследовательская компетенция</c:v>
                </c:pt>
                <c:pt idx="3">
                  <c:v>Проектная компетенция</c:v>
                </c:pt>
                <c:pt idx="4">
                  <c:v>ИКТ-компетенция</c:v>
                </c:pt>
                <c:pt idx="5">
                  <c:v>Коррекционно-развивающая компетенция</c:v>
                </c:pt>
              </c:strCache>
            </c:strRef>
          </c:cat>
          <c:val>
            <c:numRef>
              <c:f>Лист1!$D$51:$D$56</c:f>
              <c:numCache>
                <c:formatCode>0%</c:formatCode>
                <c:ptCount val="6"/>
                <c:pt idx="0">
                  <c:v>0.23</c:v>
                </c:pt>
                <c:pt idx="1">
                  <c:v>0.11</c:v>
                </c:pt>
                <c:pt idx="2">
                  <c:v>0.1</c:v>
                </c:pt>
                <c:pt idx="3">
                  <c:v>9.0000000000000024E-2</c:v>
                </c:pt>
                <c:pt idx="4">
                  <c:v>8.0000000000000043E-2</c:v>
                </c:pt>
                <c:pt idx="5">
                  <c:v>9.0000000000000024E-2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0B-40FA-8CBC-71022C8D2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6780816"/>
        <c:axId val="156781376"/>
        <c:axId val="0"/>
      </c:bar3DChart>
      <c:catAx>
        <c:axId val="156780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5400000" vert="horz" anchor="ctr" anchorCtr="0"/>
          <a:lstStyle/>
          <a:p>
            <a:pPr>
              <a:defRPr sz="1200" b="0">
                <a:latin typeface="EuropeCond" panose="04000500000000000000" pitchFamily="82" charset="0"/>
                <a:cs typeface="Times New Roman" pitchFamily="18" charset="0"/>
              </a:defRPr>
            </a:pPr>
            <a:endParaRPr lang="ru-RU"/>
          </a:p>
        </c:txPr>
        <c:crossAx val="156781376"/>
        <c:crosses val="autoZero"/>
        <c:auto val="0"/>
        <c:lblAlgn val="ctr"/>
        <c:lblOffset val="100"/>
        <c:noMultiLvlLbl val="0"/>
      </c:catAx>
      <c:valAx>
        <c:axId val="1567813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6780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53E79F-3B92-4B14-96E4-45FB69B3AB06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FBBAF6-09D8-4430-9856-C0BD5C138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850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0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0650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Система воспитания территории сегодня - это долгосрочный (3 года) воспитательный проект, включающий в себя основные направления воспитания, которые определены стратегией воспитания и тематической составляющей календарного года и объединяющий в систему городские, культурно-массовые мероприятия, организаторами которых выступают учреждения дополнительного образования, участниками – обучающиеся общеобразовательных учреждений. 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Главная задача– организовать дополнительную занятость детей и достойно подготовить учащихся к участию в конкурсах, так как качество участия есть результативность работы, позволяющий поднять рейтинг педагога и учреждения. </a:t>
            </a:r>
            <a:endParaRPr lang="ru-RU" b="1"/>
          </a:p>
          <a:p>
            <a:pPr eaLnBrk="1" hangingPunct="1">
              <a:spcBef>
                <a:spcPct val="0"/>
              </a:spcBef>
            </a:pPr>
            <a:r>
              <a:rPr lang="ru-RU"/>
              <a:t>Поддержка муниципальных традиций работы с подрастающим поколением позволила на протяжении длительного периода сохранить систему непрерывного воспитания, поддерживая преемственность в передачи ценностей и формирования мировоззрения гражданина России у современного школьника.</a:t>
            </a:r>
            <a:endParaRPr lang="ru-RU" b="1"/>
          </a:p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926D0D-BC4E-4087-8DBB-8534E543A7E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5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0650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Тенденция развития воспитательной работы на региональном и федеральном уровнях предлагает норильским школьникам новые направления, новые задумки, новые конкурсы.  Сегодняшнее многообразие разноуровневых конкурсных мероприятий приводит к перенасыщению и максимальной загруженности детей и педагогов, которое сказывается на качестве работы и подготовке детей к мероприятиям. В связи с этим возникает необходимость концептуально пересмотреть систему воспитательной работы и организовать ее таким образом, чтобы она способствовала совершенствованию на территории города общего подхода к организации воспитательной деятельности, развитию целостной воспитательный системы в рамках единого воспитательного пространства. 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Первая концептуальная идея – совершенствование единого воспитательного пространства.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C85D4-0C14-4CE4-BC4B-81BB75FE743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4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BBAF6-09D8-4430-9856-C0BD5C138A20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95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36BBC-4271-45C6-AED7-3C876DAD5492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092C0-45ED-45A5-AA7E-1375BBBEC7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13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60A60-6602-4FE8-A277-615C30FBBEF7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77D9B-60E3-4134-9A0D-9CF621EC2A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2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406D0-02B5-4013-9282-E5C22536685F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F1455-417C-4420-8A28-86A55BF6EA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58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50B3A33-03F4-4866-B517-A54DC890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1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70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DD87F9-B879-459D-AC2B-56193E40EB00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243F3-861B-46E3-9BA6-D8E6A7AA30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5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91A53-955C-493C-8AFB-08A246D1D77E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2B46-DC85-466A-86D0-896187B145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84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E6FBD-2903-42DD-B239-D4E75F791B9E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BC7B5-C7B2-4217-8868-442F37B8F4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5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93179-62E9-4000-BC7C-7026AEE72644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4FC6D-5E6F-43D6-8B98-92AB51C608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5AEED6-51E8-4D90-95E7-4479AED508E0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276EE-A838-420E-93BA-F8657A63C6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85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46528-779A-494A-BBC7-0BB828B165B2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9C5F3-8506-4A2E-894C-C24D67CBD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5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93267-098B-4F07-BBB3-AD916BEE953B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C7409-159C-4DD1-A481-430ECD30A5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81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891D75-FB1B-406D-932F-D4BB4E0C5B5E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A96C0-2B16-404E-83B3-E97F4A5856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6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98615F-9015-458B-8DA1-8A4EAFC2D1AF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ED3EDB-172A-4E2D-A883-E5C08053BE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24.jpeg"/><Relationship Id="rId5" Type="http://schemas.openxmlformats.org/officeDocument/2006/relationships/image" Target="../media/image18.gif"/><Relationship Id="rId10" Type="http://schemas.openxmlformats.org/officeDocument/2006/relationships/image" Target="../media/image23.jpeg"/><Relationship Id="rId4" Type="http://schemas.openxmlformats.org/officeDocument/2006/relationships/image" Target="../media/image17.gif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1.png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sv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27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8027" y="1427640"/>
            <a:ext cx="91662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663300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Педагогическая конференция работников образовательных учреждений</a:t>
            </a:r>
            <a:endParaRPr lang="ru-RU" sz="2200" dirty="0">
              <a:latin typeface="EuropeCond" panose="04000500000000000000" pitchFamily="82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9113" y="34574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rgbClr val="663300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Колин Андрей Геннадьевич,</a:t>
            </a:r>
            <a:br>
              <a:rPr lang="ru-RU" dirty="0">
                <a:solidFill>
                  <a:srgbClr val="663300"/>
                </a:solidFill>
                <a:latin typeface="EuropeCond" panose="04000500000000000000" pitchFamily="82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663300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начальник Управления общего и дошкольного образования Администрации города Норильска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2" y="1800513"/>
            <a:ext cx="9677663" cy="9933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10" y="2876024"/>
            <a:ext cx="5439266" cy="5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5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3405" y="1907148"/>
            <a:ext cx="5181330" cy="49508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3714" y="1620015"/>
            <a:ext cx="8860665" cy="50231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500" b="1" dirty="0">
                <a:solidFill>
                  <a:srgbClr val="3E2A16"/>
                </a:solidFill>
                <a:latin typeface="EuropeCond" panose="04000500000000000000" pitchFamily="82" charset="0"/>
              </a:rPr>
              <a:t>ПОБЕДИТЕЛИ: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Буланова Елизавета Сергеевна, МБОУ «Гимназия № 7» (Английский язык)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Гамов Тимофей Валерьевич, МБОУ «СШ № 28» (Астрономия)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Калиновский Иван Владимирович, МБОУ «Гимназия № 7» (ОБЖ)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Месяцев Василий Сергеевич, МБОУ «Лицей № 3» (Обществознание)</a:t>
            </a:r>
          </a:p>
          <a:p>
            <a:r>
              <a:rPr lang="ru-RU" sz="1500" dirty="0" err="1">
                <a:solidFill>
                  <a:srgbClr val="3E2A16"/>
                </a:solidFill>
                <a:latin typeface="EuropeCond" panose="04000500000000000000" pitchFamily="82" charset="0"/>
              </a:rPr>
              <a:t>Горенышев</a:t>
            </a:r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 Михаил Леонидович, МБОУ «СШ № 33» (Технология)</a:t>
            </a:r>
          </a:p>
          <a:p>
            <a:pPr marL="0" indent="0">
              <a:buNone/>
            </a:pPr>
            <a:r>
              <a:rPr lang="ru-RU" sz="1500" b="1" dirty="0">
                <a:solidFill>
                  <a:srgbClr val="3E2A16"/>
                </a:solidFill>
                <a:latin typeface="EuropeCond" panose="04000500000000000000" pitchFamily="82" charset="0"/>
              </a:rPr>
              <a:t>ПРИЗЁРЫ: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«Гимназия № 1» – 3 призёра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МАОУ «Гимназия № 4» – 5 призёров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«Гимназия № 7» – 2 призёра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«Гимназия № 11» – 2 призёра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МАОУ «Гимназия № 48» – 5 призёров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«Лицей № 3» – 1 призёр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28» – 1 призёр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33» – 3 призёра</a:t>
            </a:r>
          </a:p>
          <a:p>
            <a:r>
              <a:rPr lang="ru-RU" sz="15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1, 13, 30, 32, 36, 38, 43», «СШ № 13» - по 1 призёру</a:t>
            </a:r>
          </a:p>
          <a:p>
            <a:endParaRPr lang="ru-RU" sz="1500" dirty="0"/>
          </a:p>
          <a:p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9" y="471200"/>
            <a:ext cx="1841152" cy="865707"/>
          </a:xfrm>
          <a:prstGeom prst="rect">
            <a:avLst/>
          </a:prstGeom>
        </p:spPr>
      </p:pic>
      <p:sp>
        <p:nvSpPr>
          <p:cNvPr id="5" name="AutoShape 2" descr="Победители заключительной 9 недели акции &quot;Навруз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39517" y="160338"/>
            <a:ext cx="772318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РЕГИОНАЛЬНЫЙ ЭТАП </a:t>
            </a:r>
          </a:p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ВСЕРОССИЙСКОЙ ОЛИМПИАДЫ ШКОЛЬНИКОВ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9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907957" y="255341"/>
            <a:ext cx="620309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Инклюзивное образование</a:t>
            </a:r>
            <a:endParaRPr lang="ru-RU" sz="4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9416" y="1480301"/>
            <a:ext cx="854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F7F7F"/>
                </a:solidFill>
                <a:latin typeface="EuropeCond" panose="04000500000000000000" pitchFamily="82" charset="0"/>
              </a:rPr>
              <a:t>1286 детей с ОВЗ обучаются совместно со сверстниками, не имеющими нарушений развития (94%), показатель в крае - 60,2%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08" y="2863505"/>
            <a:ext cx="7679227" cy="3892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9417" y="2176800"/>
            <a:ext cx="8414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F7F7F"/>
                </a:solidFill>
                <a:latin typeface="EuropeCond" panose="04000500000000000000" pitchFamily="82" charset="0"/>
              </a:rPr>
              <a:t>На базе МБОУ «СШ № 13» продолжает функционировать МРЦДО - участник федерального проекта «</a:t>
            </a:r>
            <a:r>
              <a:rPr lang="ru-RU" b="1" dirty="0" err="1">
                <a:solidFill>
                  <a:srgbClr val="7F7F7F"/>
                </a:solidFill>
                <a:latin typeface="EuropeCond" panose="04000500000000000000" pitchFamily="82" charset="0"/>
              </a:rPr>
              <a:t>УчимЗнаем</a:t>
            </a:r>
            <a:r>
              <a:rPr lang="ru-RU" b="1" dirty="0">
                <a:solidFill>
                  <a:srgbClr val="7F7F7F"/>
                </a:solidFill>
                <a:latin typeface="EuropeCond" panose="04000500000000000000" pitchFamily="82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74218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92505" y="126231"/>
            <a:ext cx="8049300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АДАПТАЦИЯ, СОЦИАЛИЗАЦИЯ И ИНТЕГРАЦИЯ</a:t>
            </a:r>
          </a:p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НЕСОВЕРШЕННОЛЕТНИХ ИНОСТРАННЫХ ГРАЖДАН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736DE0F7-58B2-310E-9590-715E3E8E081D}"/>
              </a:ext>
            </a:extLst>
          </p:cNvPr>
          <p:cNvSpPr txBox="1">
            <a:spLocks/>
          </p:cNvSpPr>
          <p:nvPr/>
        </p:nvSpPr>
        <p:spPr>
          <a:xfrm>
            <a:off x="1697292" y="2961391"/>
            <a:ext cx="8726404" cy="293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000" dirty="0">
                <a:solidFill>
                  <a:srgbClr val="7F7F7F"/>
                </a:solidFill>
                <a:latin typeface="EuropeCond" panose="04000500000000000000" pitchFamily="82" charset="0"/>
              </a:rPr>
              <a:t>МБОУ «СШ № 17» </a:t>
            </a:r>
          </a:p>
          <a:p>
            <a:pPr algn="ctr" fontAlgn="auto">
              <a:spcAft>
                <a:spcPts val="0"/>
              </a:spcAft>
            </a:pPr>
            <a:r>
              <a:rPr lang="ru-RU" sz="2000" dirty="0">
                <a:solidFill>
                  <a:srgbClr val="7F7F7F"/>
                </a:solidFill>
                <a:latin typeface="EuropeCond" panose="04000500000000000000" pitchFamily="82" charset="0"/>
              </a:rPr>
              <a:t>«Духовно-нравственное развитие и воспитание учащихся в условиях поликультурной среды на уроках и во внеурочной деятельности»</a:t>
            </a:r>
          </a:p>
          <a:p>
            <a:pPr algn="ctr" fontAlgn="auto">
              <a:spcAft>
                <a:spcPts val="0"/>
              </a:spcAft>
            </a:pPr>
            <a:endParaRPr lang="ru-RU" sz="2000" dirty="0">
              <a:solidFill>
                <a:srgbClr val="7F7F7F"/>
              </a:solidFill>
              <a:latin typeface="EuropeCond" panose="04000500000000000000" pitchFamily="82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000" dirty="0">
                <a:solidFill>
                  <a:srgbClr val="7F7F7F"/>
                </a:solidFill>
                <a:latin typeface="EuropeCond" panose="04000500000000000000" pitchFamily="82" charset="0"/>
              </a:rPr>
              <a:t>МБОУ «СШ № 33» </a:t>
            </a:r>
          </a:p>
          <a:p>
            <a:pPr algn="ctr" fontAlgn="auto">
              <a:spcAft>
                <a:spcPts val="0"/>
              </a:spcAft>
            </a:pPr>
            <a:r>
              <a:rPr lang="ru-RU" sz="2000" dirty="0">
                <a:solidFill>
                  <a:srgbClr val="7F7F7F"/>
                </a:solidFill>
                <a:latin typeface="EuropeCond" panose="04000500000000000000" pitchFamily="82" charset="0"/>
              </a:rPr>
              <a:t>«Система работы образовательной организации по языковой и социокультурной адаптации детей иностранных граждан»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01677" y="2452001"/>
            <a:ext cx="7317633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500" b="1" dirty="0">
                <a:solidFill>
                  <a:srgbClr val="7F7F7F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ЛУЧШИЕ (ЭФФЕКТИВНЫЕ) ПРАКТИКИ ПРЕДСТАВЛЕНЫ: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401676" y="5900854"/>
            <a:ext cx="7317633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ru-RU" sz="2500" b="1" dirty="0">
              <a:solidFill>
                <a:srgbClr val="7F7F7F"/>
              </a:solidFill>
              <a:latin typeface="EuropeCond" panose="04000500000000000000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45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/>
          <p:cNvSpPr txBox="1">
            <a:spLocks/>
          </p:cNvSpPr>
          <p:nvPr/>
        </p:nvSpPr>
        <p:spPr>
          <a:xfrm>
            <a:off x="2143391" y="547547"/>
            <a:ext cx="803971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5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ПОКАЗАТЕЛИ ДОСТИЖЕНИЯ РЕЗУЛЬТАТОВ</a:t>
            </a:r>
            <a:endParaRPr lang="ru-RU" sz="35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31511" y="1977492"/>
            <a:ext cx="3442708" cy="1788540"/>
            <a:chOff x="688591" y="2852992"/>
            <a:chExt cx="2822035" cy="146609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09" y="2852992"/>
              <a:ext cx="2578613" cy="1466091"/>
            </a:xfrm>
            <a:prstGeom prst="rect">
              <a:avLst/>
            </a:prstGeom>
          </p:spPr>
        </p:pic>
        <p:sp>
          <p:nvSpPr>
            <p:cNvPr id="43" name="Объект 2"/>
            <p:cNvSpPr txBox="1">
              <a:spLocks/>
            </p:cNvSpPr>
            <p:nvPr/>
          </p:nvSpPr>
          <p:spPr bwMode="auto">
            <a:xfrm>
              <a:off x="688591" y="3355823"/>
              <a:ext cx="2822035" cy="6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РАЗРАБОТАН ПЛАН МЕРОПРИЯТИЙ </a:t>
              </a:r>
              <a:b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</a:b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ПО РАЗВИТИЮ СЛУЖБЫ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143391" y="4447721"/>
            <a:ext cx="3442708" cy="1788540"/>
            <a:chOff x="3341212" y="2847247"/>
            <a:chExt cx="2822035" cy="1466091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194" y="2847247"/>
              <a:ext cx="2578613" cy="1466091"/>
            </a:xfrm>
            <a:prstGeom prst="rect">
              <a:avLst/>
            </a:prstGeom>
          </p:spPr>
        </p:pic>
        <p:sp>
          <p:nvSpPr>
            <p:cNvPr id="56" name="Объект 2"/>
            <p:cNvSpPr txBox="1">
              <a:spLocks/>
            </p:cNvSpPr>
            <p:nvPr/>
          </p:nvSpPr>
          <p:spPr bwMode="auto">
            <a:xfrm>
              <a:off x="3341212" y="3320621"/>
              <a:ext cx="2822035" cy="6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СОЗДАНА МОДЕЛЬ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ПСИХОЛОГИЧЕСКОЙ СЛУЖБЫ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981046" y="1958442"/>
            <a:ext cx="3442708" cy="1788540"/>
            <a:chOff x="6016966" y="2856282"/>
            <a:chExt cx="2822035" cy="14660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584" y="2856282"/>
              <a:ext cx="2578613" cy="1466091"/>
            </a:xfrm>
            <a:prstGeom prst="rect">
              <a:avLst/>
            </a:prstGeom>
          </p:spPr>
        </p:pic>
        <p:sp>
          <p:nvSpPr>
            <p:cNvPr id="62" name="Объект 2"/>
            <p:cNvSpPr txBox="1">
              <a:spLocks/>
            </p:cNvSpPr>
            <p:nvPr/>
          </p:nvSpPr>
          <p:spPr bwMode="auto">
            <a:xfrm>
              <a:off x="6016966" y="3329654"/>
              <a:ext cx="2822035" cy="6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ОРГАНИЗОВАНО МЕТОДИЧЕСКОЕ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СОПРОВОЖДЕНИЕ РАЗВИТИЯ СЛУЖБЫ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875059" y="4447721"/>
            <a:ext cx="3442708" cy="1788540"/>
            <a:chOff x="8729196" y="2847247"/>
            <a:chExt cx="2822035" cy="1466091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645" y="2847247"/>
              <a:ext cx="2578613" cy="1466091"/>
            </a:xfrm>
            <a:prstGeom prst="rect">
              <a:avLst/>
            </a:prstGeom>
          </p:spPr>
        </p:pic>
        <p:sp>
          <p:nvSpPr>
            <p:cNvPr id="64" name="Объект 2"/>
            <p:cNvSpPr txBox="1">
              <a:spLocks/>
            </p:cNvSpPr>
            <p:nvPr/>
          </p:nvSpPr>
          <p:spPr bwMode="auto">
            <a:xfrm>
              <a:off x="8729196" y="3327590"/>
              <a:ext cx="2822035" cy="75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НАЛИЧИЕ ПЕДАГОГОВ-ПСИХОЛОГОВ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В ОРГАНИЗАЦИЯХ ДОШКОЛЬНОГО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И ОБЩЕГО ОБРАЗОВАНИЯ</a:t>
              </a:r>
            </a:p>
          </p:txBody>
        </p:sp>
      </p:grpSp>
      <p:sp>
        <p:nvSpPr>
          <p:cNvPr id="65" name="Заголовок 1"/>
          <p:cNvSpPr txBox="1">
            <a:spLocks/>
          </p:cNvSpPr>
          <p:nvPr/>
        </p:nvSpPr>
        <p:spPr>
          <a:xfrm>
            <a:off x="3475115" y="3392722"/>
            <a:ext cx="5281233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7F7F7F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СОЗДАНИЕ МУНИЦИПАЛЬНОЙ </a:t>
            </a:r>
          </a:p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7F7F7F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ЭКСТРЕННОЙ ПСИХОЛОГИЧЕСКОЙ </a:t>
            </a:r>
          </a:p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7F7F7F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СЛУЖБЫ</a:t>
            </a:r>
            <a:endParaRPr lang="ru-RU" sz="2500" dirty="0">
              <a:solidFill>
                <a:srgbClr val="7F7F7F"/>
              </a:solidFill>
              <a:latin typeface="EuropeCond" panose="04000500000000000000" pitchFamily="82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4371345" y="2398179"/>
            <a:ext cx="3471619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4000" b="1" dirty="0">
                <a:solidFill>
                  <a:srgbClr val="7F7F7F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ЗАДАЧА:</a:t>
            </a:r>
            <a:endParaRPr lang="ru-RU" sz="4000" dirty="0">
              <a:solidFill>
                <a:srgbClr val="7F7F7F"/>
              </a:solidFill>
              <a:latin typeface="EuropeCond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5CB1D43-51F7-4609-9938-DEE804FE6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6" y="1707552"/>
            <a:ext cx="9026510" cy="47753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7A5E84-23FD-415B-BFCE-8919CB32A324}"/>
              </a:ext>
            </a:extLst>
          </p:cNvPr>
          <p:cNvSpPr/>
          <p:nvPr/>
        </p:nvSpPr>
        <p:spPr>
          <a:xfrm>
            <a:off x="7679766" y="6333829"/>
            <a:ext cx="3643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Рейтинг муниципальных образований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F25C42-F8EA-421C-BC9A-274E95CDF4A1}"/>
              </a:ext>
            </a:extLst>
          </p:cNvPr>
          <p:cNvGrpSpPr/>
          <p:nvPr/>
        </p:nvGrpSpPr>
        <p:grpSpPr>
          <a:xfrm>
            <a:off x="2346935" y="2287837"/>
            <a:ext cx="8258529" cy="3397214"/>
            <a:chOff x="729767" y="1587702"/>
            <a:chExt cx="10072459" cy="452961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0C93D30-BC85-4C0E-88EA-C8AA8A9F995E}"/>
                </a:ext>
              </a:extLst>
            </p:cNvPr>
            <p:cNvGrpSpPr/>
            <p:nvPr/>
          </p:nvGrpSpPr>
          <p:grpSpPr>
            <a:xfrm>
              <a:off x="6372053" y="1749936"/>
              <a:ext cx="4430173" cy="4367384"/>
              <a:chOff x="6372053" y="1749936"/>
              <a:chExt cx="4430173" cy="4367384"/>
            </a:xfrm>
          </p:grpSpPr>
          <p:sp>
            <p:nvSpPr>
              <p:cNvPr id="18" name="Объект 6">
                <a:extLst>
                  <a:ext uri="{FF2B5EF4-FFF2-40B4-BE49-F238E27FC236}">
                    <a16:creationId xmlns:a16="http://schemas.microsoft.com/office/drawing/2014/main" id="{D0134CD6-6A20-4EE2-A318-A52268651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6581" y="1769313"/>
                <a:ext cx="3625645" cy="68124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450"/>
                  </a:spcBef>
                  <a:buNone/>
                </a:pPr>
                <a:r>
                  <a:rPr lang="ru-RU" sz="1700">
                    <a:latin typeface="EuropeCond" panose="04000500000000000000" pitchFamily="82" charset="0"/>
                    <a:cs typeface="Arial" panose="020B0604020202020204" pitchFamily="34" charset="0"/>
                  </a:rPr>
                  <a:t>Назаровский район</a:t>
                </a:r>
                <a:endParaRPr lang="ru-RU" sz="1700" dirty="0">
                  <a:latin typeface="EuropeCond" panose="04000500000000000000" pitchFamily="8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Объект 6">
                <a:extLst>
                  <a:ext uri="{FF2B5EF4-FFF2-40B4-BE49-F238E27FC236}">
                    <a16:creationId xmlns:a16="http://schemas.microsoft.com/office/drawing/2014/main" id="{096B27D6-1B65-4E0D-8628-7C6CFDB634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6579" y="3486369"/>
                <a:ext cx="3625645" cy="650121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450"/>
                  </a:spcBef>
                  <a:buNone/>
                </a:pPr>
                <a:r>
                  <a:rPr lang="ru-RU" sz="1700" dirty="0" err="1">
                    <a:latin typeface="EuropeCond" panose="04000500000000000000" pitchFamily="82" charset="0"/>
                    <a:cs typeface="Arial" panose="020B0604020202020204" pitchFamily="34" charset="0"/>
                  </a:rPr>
                  <a:t>Бирилюсский</a:t>
                </a: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 район</a:t>
                </a:r>
              </a:p>
              <a:p>
                <a:pPr marL="0" indent="0">
                  <a:buNone/>
                </a:pPr>
                <a:endParaRPr lang="ru-RU" sz="1700" dirty="0">
                  <a:latin typeface="EuropeCond" panose="04000500000000000000" pitchFamily="82" charset="0"/>
                </a:endParaRPr>
              </a:p>
            </p:txBody>
          </p:sp>
          <p:sp>
            <p:nvSpPr>
              <p:cNvPr id="28" name="Объект 6">
                <a:extLst>
                  <a:ext uri="{FF2B5EF4-FFF2-40B4-BE49-F238E27FC236}">
                    <a16:creationId xmlns:a16="http://schemas.microsoft.com/office/drawing/2014/main" id="{7666CBA7-9BC6-4E0D-9D3C-D336DBDF89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6579" y="4464649"/>
                <a:ext cx="3625645" cy="71400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450"/>
                  </a:spcBef>
                  <a:buNone/>
                </a:pP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Козульский район</a:t>
                </a:r>
              </a:p>
              <a:p>
                <a:pPr marL="0" indent="0">
                  <a:buNone/>
                </a:pPr>
                <a:endParaRPr lang="ru-RU" sz="1700" dirty="0">
                  <a:latin typeface="EuropeCond" panose="04000500000000000000" pitchFamily="82" charset="0"/>
                </a:endParaRPr>
              </a:p>
            </p:txBody>
          </p:sp>
          <p:sp>
            <p:nvSpPr>
              <p:cNvPr id="29" name="Объект 6">
                <a:extLst>
                  <a:ext uri="{FF2B5EF4-FFF2-40B4-BE49-F238E27FC236}">
                    <a16:creationId xmlns:a16="http://schemas.microsoft.com/office/drawing/2014/main" id="{CF1C39D1-BB84-4625-BAE0-4ECB9D21EA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6579" y="5321502"/>
                <a:ext cx="3625645" cy="71400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450"/>
                  </a:spcBef>
                  <a:buNone/>
                </a:pPr>
                <a:r>
                  <a:rPr lang="ru-RU" sz="1700" dirty="0" err="1">
                    <a:latin typeface="EuropeCond" panose="04000500000000000000" pitchFamily="82" charset="0"/>
                    <a:cs typeface="Arial" panose="020B0604020202020204" pitchFamily="34" charset="0"/>
                  </a:rPr>
                  <a:t>Кежемский</a:t>
                </a: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 район</a:t>
                </a:r>
                <a:endParaRPr lang="ru-RU" sz="1700" dirty="0">
                  <a:latin typeface="EuropeCond" panose="04000500000000000000" pitchFamily="82" charset="0"/>
                </a:endParaRPr>
              </a:p>
              <a:p>
                <a:endParaRPr lang="ru-RU" sz="1700" dirty="0">
                  <a:latin typeface="EuropeCond" panose="04000500000000000000" pitchFamily="82" charset="0"/>
                </a:endParaRPr>
              </a:p>
            </p:txBody>
          </p:sp>
          <p:sp>
            <p:nvSpPr>
              <p:cNvPr id="30" name="Объект 6">
                <a:extLst>
                  <a:ext uri="{FF2B5EF4-FFF2-40B4-BE49-F238E27FC236}">
                    <a16:creationId xmlns:a16="http://schemas.microsoft.com/office/drawing/2014/main" id="{03D3ABE1-1E7F-4AF5-AC39-227006EFE2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6580" y="2682949"/>
                <a:ext cx="3625645" cy="55798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spcBef>
                    <a:spcPts val="450"/>
                  </a:spcBef>
                  <a:buNone/>
                </a:pP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Енисейский район</a:t>
                </a:r>
              </a:p>
            </p:txBody>
          </p:sp>
          <p:pic>
            <p:nvPicPr>
              <p:cNvPr id="31" name="Picture 12" descr="https://images.vector-images.com/24/nazarovo-r-coa-2019.gif">
                <a:extLst>
                  <a:ext uri="{FF2B5EF4-FFF2-40B4-BE49-F238E27FC236}">
                    <a16:creationId xmlns:a16="http://schemas.microsoft.com/office/drawing/2014/main" id="{40AC8777-565F-41A4-821D-6B7BD09C7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053" y="1749936"/>
                <a:ext cx="579273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4" descr="https://images.vector-images.com/24/eniseiskii_rayon_coa.gif">
                <a:extLst>
                  <a:ext uri="{FF2B5EF4-FFF2-40B4-BE49-F238E27FC236}">
                    <a16:creationId xmlns:a16="http://schemas.microsoft.com/office/drawing/2014/main" id="{2B2D9E13-5A95-464C-8AEB-E7276F6EA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6961" y="2661782"/>
                <a:ext cx="569455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6" descr="https://images.vector-images.com/24/biriljusskii_rayon_coa.gif">
                <a:extLst>
                  <a:ext uri="{FF2B5EF4-FFF2-40B4-BE49-F238E27FC236}">
                    <a16:creationId xmlns:a16="http://schemas.microsoft.com/office/drawing/2014/main" id="{D203EE90-ECE2-4BF0-895E-64C2BA4E70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241"/>
              <a:stretch/>
            </p:blipFill>
            <p:spPr bwMode="auto">
              <a:xfrm>
                <a:off x="6374947" y="3573628"/>
                <a:ext cx="573482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8" descr="https://images.vector-images.com/24/kozulka_rayon_coa_n30730.jpg">
                <a:extLst>
                  <a:ext uri="{FF2B5EF4-FFF2-40B4-BE49-F238E27FC236}">
                    <a16:creationId xmlns:a16="http://schemas.microsoft.com/office/drawing/2014/main" id="{742064DB-7D3E-45EF-95D7-513D4C0B8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5324" y="4485474"/>
                <a:ext cx="572727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0" descr="https://images.vector-images.com/24/kezhemsky_rayon_coa_n6481.gif">
                <a:extLst>
                  <a:ext uri="{FF2B5EF4-FFF2-40B4-BE49-F238E27FC236}">
                    <a16:creationId xmlns:a16="http://schemas.microsoft.com/office/drawing/2014/main" id="{55660034-4DFA-4991-A73A-01C52805C8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6961" y="5397320"/>
                <a:ext cx="569455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6DD0357-5375-4B1C-9E59-B8482BE35124}"/>
                </a:ext>
              </a:extLst>
            </p:cNvPr>
            <p:cNvGrpSpPr/>
            <p:nvPr/>
          </p:nvGrpSpPr>
          <p:grpSpPr>
            <a:xfrm>
              <a:off x="729767" y="1587702"/>
              <a:ext cx="5477625" cy="4529618"/>
              <a:chOff x="729767" y="1587702"/>
              <a:chExt cx="5477625" cy="4529618"/>
            </a:xfrm>
          </p:grpSpPr>
          <p:sp>
            <p:nvSpPr>
              <p:cNvPr id="17" name="Объект 5">
                <a:extLst>
                  <a:ext uri="{FF2B5EF4-FFF2-40B4-BE49-F238E27FC236}">
                    <a16:creationId xmlns:a16="http://schemas.microsoft.com/office/drawing/2014/main" id="{EB3D412E-84BC-474F-9264-60492CCB17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8804" y="5227678"/>
                <a:ext cx="4633452" cy="79201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200000"/>
                  </a:lnSpc>
                  <a:spcBef>
                    <a:spcPts val="450"/>
                  </a:spcBef>
                  <a:buNone/>
                </a:pP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Иланский район</a:t>
                </a:r>
              </a:p>
            </p:txBody>
          </p:sp>
          <p:pic>
            <p:nvPicPr>
              <p:cNvPr id="19" name="Picture 2" descr="https://eos.ru/wp-content/uploads/2022/09/9dwap97pmvhfd4hbedrmoepx5rkcsdr-mmjvl0md7gny-u3ubuguldlhtkvkru6xon2oxjixfsqprypfwfzwyukb1.jpg">
                <a:extLst>
                  <a:ext uri="{FF2B5EF4-FFF2-40B4-BE49-F238E27FC236}">
                    <a16:creationId xmlns:a16="http://schemas.microsoft.com/office/drawing/2014/main" id="{E13E34A1-955C-413E-AEF4-E343AA77D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183" y="1749937"/>
                <a:ext cx="577500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https://cas24.ru/wp-content/uploads/2020/12/%D0%A3%D0%B6%D1%83%D1%80%D1%81%D0%BA%D0%B8%D0%B9-%D1%80%D0%B0%D0%B9%D0%BE%D0%BD.jpg">
                <a:extLst>
                  <a:ext uri="{FF2B5EF4-FFF2-40B4-BE49-F238E27FC236}">
                    <a16:creationId xmlns:a16="http://schemas.microsoft.com/office/drawing/2014/main" id="{B50D1B4F-CC95-469A-84E9-185F6CCC4E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67" y="2661782"/>
                <a:ext cx="584333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https://vseokone.ru/wp-content/uploads/2015/04/foto5.jpg">
                <a:extLst>
                  <a:ext uri="{FF2B5EF4-FFF2-40B4-BE49-F238E27FC236}">
                    <a16:creationId xmlns:a16="http://schemas.microsoft.com/office/drawing/2014/main" id="{7B80F648-1618-4F11-A442-4BF3B3468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767" y="3573627"/>
                <a:ext cx="580333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 descr="https://images.vector-images.com/24/tjuhtetsky_rayon_coa.gif">
                <a:extLst>
                  <a:ext uri="{FF2B5EF4-FFF2-40B4-BE49-F238E27FC236}">
                    <a16:creationId xmlns:a16="http://schemas.microsoft.com/office/drawing/2014/main" id="{EDA00C2B-0FD4-45C0-A7F7-372BD03774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594" y="4485474"/>
                <a:ext cx="574679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Объект 5">
                <a:extLst>
                  <a:ext uri="{FF2B5EF4-FFF2-40B4-BE49-F238E27FC236}">
                    <a16:creationId xmlns:a16="http://schemas.microsoft.com/office/drawing/2014/main" id="{63D477E4-31A2-4848-B1BF-6463B0C05A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13342" y="4549864"/>
                <a:ext cx="4633452" cy="66029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spcBef>
                    <a:spcPts val="450"/>
                  </a:spcBef>
                  <a:buNone/>
                </a:pPr>
                <a:r>
                  <a:rPr lang="ru-RU" sz="1700" dirty="0" err="1">
                    <a:latin typeface="EuropeCond" panose="04000500000000000000" pitchFamily="82" charset="0"/>
                    <a:cs typeface="Arial" panose="020B0604020202020204" pitchFamily="34" charset="0"/>
                  </a:rPr>
                  <a:t>Тюхтетский</a:t>
                </a: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 муниципальный округ</a:t>
                </a:r>
              </a:p>
            </p:txBody>
          </p:sp>
          <p:sp>
            <p:nvSpPr>
              <p:cNvPr id="24" name="Объект 5">
                <a:extLst>
                  <a:ext uri="{FF2B5EF4-FFF2-40B4-BE49-F238E27FC236}">
                    <a16:creationId xmlns:a16="http://schemas.microsoft.com/office/drawing/2014/main" id="{B6770769-941B-434D-9BC3-C6D0552AD0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13348" y="2460102"/>
                <a:ext cx="4633452" cy="92168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200000"/>
                  </a:lnSpc>
                  <a:spcBef>
                    <a:spcPts val="450"/>
                  </a:spcBef>
                  <a:buNone/>
                </a:pPr>
                <a:r>
                  <a:rPr lang="ru-RU" sz="1700" dirty="0" err="1">
                    <a:latin typeface="EuropeCond" panose="04000500000000000000" pitchFamily="82" charset="0"/>
                    <a:cs typeface="Arial" panose="020B0604020202020204" pitchFamily="34" charset="0"/>
                  </a:rPr>
                  <a:t>Ужурский</a:t>
                </a: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 район</a:t>
                </a:r>
              </a:p>
              <a:p>
                <a:pPr marL="0" indent="0">
                  <a:lnSpc>
                    <a:spcPct val="200000"/>
                  </a:lnSpc>
                  <a:spcBef>
                    <a:spcPts val="450"/>
                  </a:spcBef>
                  <a:buNone/>
                </a:pPr>
                <a:endParaRPr lang="ru-RU" sz="1700" dirty="0">
                  <a:latin typeface="EuropeCond" panose="04000500000000000000" pitchFamily="8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Объект 5">
                <a:extLst>
                  <a:ext uri="{FF2B5EF4-FFF2-40B4-BE49-F238E27FC236}">
                    <a16:creationId xmlns:a16="http://schemas.microsoft.com/office/drawing/2014/main" id="{38B0125D-139E-4CFD-AC99-979FF289C7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13348" y="1587702"/>
                <a:ext cx="4633452" cy="72000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200000"/>
                  </a:lnSpc>
                  <a:spcBef>
                    <a:spcPts val="450"/>
                  </a:spcBef>
                  <a:buNone/>
                </a:pP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Северо-Енисейский район</a:t>
                </a:r>
              </a:p>
            </p:txBody>
          </p:sp>
          <p:pic>
            <p:nvPicPr>
              <p:cNvPr id="26" name="Picture 10" descr="https://images.vector-images.com/24/ilansky-r-coa-2019.jpg">
                <a:extLst>
                  <a:ext uri="{FF2B5EF4-FFF2-40B4-BE49-F238E27FC236}">
                    <a16:creationId xmlns:a16="http://schemas.microsoft.com/office/drawing/2014/main" id="{A6B11291-9020-427F-AE86-833950ECF3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933" y="5397320"/>
                <a:ext cx="576000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Объект 5">
                <a:extLst>
                  <a:ext uri="{FF2B5EF4-FFF2-40B4-BE49-F238E27FC236}">
                    <a16:creationId xmlns:a16="http://schemas.microsoft.com/office/drawing/2014/main" id="{E372C404-ECE1-4D4B-AAE7-395861468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3940" y="3362114"/>
                <a:ext cx="4633452" cy="92168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200000"/>
                  </a:lnSpc>
                  <a:spcBef>
                    <a:spcPts val="450"/>
                  </a:spcBef>
                  <a:buNone/>
                </a:pPr>
                <a:r>
                  <a:rPr lang="ru-RU" sz="1700" dirty="0">
                    <a:latin typeface="EuropeCond" panose="04000500000000000000" pitchFamily="82" charset="0"/>
                    <a:cs typeface="Arial" panose="020B0604020202020204" pitchFamily="34" charset="0"/>
                  </a:rPr>
                  <a:t>город Норильск</a:t>
                </a:r>
              </a:p>
              <a:p>
                <a:pPr marL="0" indent="0">
                  <a:lnSpc>
                    <a:spcPct val="200000"/>
                  </a:lnSpc>
                  <a:spcBef>
                    <a:spcPts val="450"/>
                  </a:spcBef>
                  <a:buNone/>
                </a:pPr>
                <a:endParaRPr lang="ru-RU" sz="1700" dirty="0">
                  <a:latin typeface="EuropeCond" panose="04000500000000000000" pitchFamily="82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F28E98E9-B84A-44FE-82E4-E445055D80E5}"/>
              </a:ext>
            </a:extLst>
          </p:cNvPr>
          <p:cNvSpPr txBox="1">
            <a:spLocks/>
          </p:cNvSpPr>
          <p:nvPr/>
        </p:nvSpPr>
        <p:spPr>
          <a:xfrm>
            <a:off x="2491340" y="1361978"/>
            <a:ext cx="3724635" cy="583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solidFill>
                <a:schemeClr val="bg1"/>
              </a:solidFill>
              <a:latin typeface="EuropeCond" panose="04000500000000000000" pitchFamily="8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2086571" y="346358"/>
            <a:ext cx="8154709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ДОСТУПНОСТЬ ДОПОЛНИТЕЛЬНОГО ОБРАЗОВАНИЯ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30" y="5051021"/>
            <a:ext cx="1304192" cy="13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68395" y="967013"/>
            <a:ext cx="2357458" cy="1767180"/>
            <a:chOff x="1036585" y="3132536"/>
            <a:chExt cx="2578613" cy="146609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585" y="3132536"/>
              <a:ext cx="2578613" cy="1466091"/>
            </a:xfrm>
            <a:prstGeom prst="rect">
              <a:avLst/>
            </a:prstGeom>
          </p:spPr>
        </p:pic>
        <p:sp>
          <p:nvSpPr>
            <p:cNvPr id="33" name="Объект 2"/>
            <p:cNvSpPr txBox="1">
              <a:spLocks/>
            </p:cNvSpPr>
            <p:nvPr/>
          </p:nvSpPr>
          <p:spPr bwMode="auto">
            <a:xfrm>
              <a:off x="1190627" y="3675627"/>
              <a:ext cx="2269989" cy="42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ТЕХНИЧЕСКОЕ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206490" y="3747211"/>
            <a:ext cx="2563157" cy="1767180"/>
            <a:chOff x="999238" y="3322599"/>
            <a:chExt cx="2803607" cy="1466091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925" y="3322599"/>
              <a:ext cx="2578613" cy="1466091"/>
            </a:xfrm>
            <a:prstGeom prst="rect">
              <a:avLst/>
            </a:prstGeom>
          </p:spPr>
        </p:pic>
        <p:sp>
          <p:nvSpPr>
            <p:cNvPr id="36" name="Объект 2"/>
            <p:cNvSpPr txBox="1">
              <a:spLocks/>
            </p:cNvSpPr>
            <p:nvPr/>
          </p:nvSpPr>
          <p:spPr bwMode="auto">
            <a:xfrm>
              <a:off x="999238" y="3870023"/>
              <a:ext cx="2803607" cy="42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ЕСТЕСТВЕННО-НАУЧНОЕ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685671" y="2449461"/>
            <a:ext cx="2387913" cy="1767180"/>
            <a:chOff x="1099252" y="3513467"/>
            <a:chExt cx="2611925" cy="1466091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564" y="3513467"/>
              <a:ext cx="2578613" cy="1466091"/>
            </a:xfrm>
            <a:prstGeom prst="rect">
              <a:avLst/>
            </a:prstGeom>
          </p:spPr>
        </p:pic>
        <p:sp>
          <p:nvSpPr>
            <p:cNvPr id="39" name="Объект 2"/>
            <p:cNvSpPr txBox="1">
              <a:spLocks/>
            </p:cNvSpPr>
            <p:nvPr/>
          </p:nvSpPr>
          <p:spPr bwMode="auto">
            <a:xfrm>
              <a:off x="1099252" y="3870023"/>
              <a:ext cx="2602286" cy="42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ТУРИСТСКО-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КРАЕВЕДЧЕСКОЕ</a:t>
              </a:r>
            </a:p>
          </p:txBody>
        </p:sp>
      </p:grpSp>
      <p:sp>
        <p:nvSpPr>
          <p:cNvPr id="40" name="Заголовок 1"/>
          <p:cNvSpPr txBox="1">
            <a:spLocks/>
          </p:cNvSpPr>
          <p:nvPr/>
        </p:nvSpPr>
        <p:spPr>
          <a:xfrm>
            <a:off x="2681210" y="-1071860"/>
            <a:ext cx="8092702" cy="1377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 bwMode="auto">
          <a:xfrm>
            <a:off x="3408074" y="194474"/>
            <a:ext cx="5367184" cy="112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7F7F7F"/>
                </a:solidFill>
                <a:latin typeface="EuropeCond" panose="04000500000000000000" pitchFamily="82" charset="0"/>
              </a:rPr>
              <a:t>НАПРАВЛЕНИЯ ДЕЯТЕЛЬНОСТИ ДОПОЛНИТЕЛЬНОГО ОБРАЗОВАНИЯ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6212104" y="2457774"/>
            <a:ext cx="2379101" cy="1767180"/>
            <a:chOff x="1099252" y="3513467"/>
            <a:chExt cx="2602286" cy="146609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378" y="3513467"/>
              <a:ext cx="2578613" cy="1466091"/>
            </a:xfrm>
            <a:prstGeom prst="rect">
              <a:avLst/>
            </a:prstGeom>
          </p:spPr>
        </p:pic>
        <p:sp>
          <p:nvSpPr>
            <p:cNvPr id="46" name="Объект 2"/>
            <p:cNvSpPr txBox="1">
              <a:spLocks/>
            </p:cNvSpPr>
            <p:nvPr/>
          </p:nvSpPr>
          <p:spPr bwMode="auto">
            <a:xfrm>
              <a:off x="1099252" y="3870023"/>
              <a:ext cx="2602286" cy="42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СОЦИАЛЬНО-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ГУМАНИТАРНОЕ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718951" y="3756745"/>
            <a:ext cx="2563157" cy="1767180"/>
            <a:chOff x="1019521" y="3322599"/>
            <a:chExt cx="2803607" cy="1466091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925" y="3322599"/>
              <a:ext cx="2578613" cy="1466091"/>
            </a:xfrm>
            <a:prstGeom prst="rect">
              <a:avLst/>
            </a:prstGeom>
          </p:spPr>
        </p:pic>
        <p:sp>
          <p:nvSpPr>
            <p:cNvPr id="49" name="Объект 2"/>
            <p:cNvSpPr txBox="1">
              <a:spLocks/>
            </p:cNvSpPr>
            <p:nvPr/>
          </p:nvSpPr>
          <p:spPr bwMode="auto">
            <a:xfrm>
              <a:off x="1019521" y="3730117"/>
              <a:ext cx="2803607" cy="42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ФИЗКУЛЬТУРНО-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СПОРТИВНОЕ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8775672" y="967012"/>
            <a:ext cx="2357458" cy="1767180"/>
            <a:chOff x="1036585" y="3132536"/>
            <a:chExt cx="2578613" cy="1466091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585" y="3132536"/>
              <a:ext cx="2578613" cy="1466091"/>
            </a:xfrm>
            <a:prstGeom prst="rect">
              <a:avLst/>
            </a:prstGeom>
          </p:spPr>
        </p:pic>
        <p:sp>
          <p:nvSpPr>
            <p:cNvPr id="52" name="Объект 2"/>
            <p:cNvSpPr txBox="1">
              <a:spLocks/>
            </p:cNvSpPr>
            <p:nvPr/>
          </p:nvSpPr>
          <p:spPr bwMode="auto">
            <a:xfrm>
              <a:off x="1190627" y="3675627"/>
              <a:ext cx="2269989" cy="42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ХУДОЖЕСТВЕННОЕ</a:t>
              </a:r>
            </a:p>
          </p:txBody>
        </p:sp>
      </p:grpSp>
      <p:cxnSp>
        <p:nvCxnSpPr>
          <p:cNvPr id="59" name="Соединительная линия уступом 58"/>
          <p:cNvCxnSpPr>
            <a:cxnSpLocks/>
          </p:cNvCxnSpPr>
          <p:nvPr/>
        </p:nvCxnSpPr>
        <p:spPr>
          <a:xfrm>
            <a:off x="7820116" y="413364"/>
            <a:ext cx="1986742" cy="552798"/>
          </a:xfrm>
          <a:prstGeom prst="bentConnector3">
            <a:avLst>
              <a:gd name="adj1" fmla="val 50000"/>
            </a:avLst>
          </a:prstGeom>
          <a:ln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cxnSpLocks/>
          </p:cNvCxnSpPr>
          <p:nvPr/>
        </p:nvCxnSpPr>
        <p:spPr>
          <a:xfrm rot="10800000" flipV="1">
            <a:off x="2312445" y="413364"/>
            <a:ext cx="1986742" cy="552798"/>
          </a:xfrm>
          <a:prstGeom prst="bentConnector3">
            <a:avLst>
              <a:gd name="adj1" fmla="val 50000"/>
            </a:avLst>
          </a:prstGeom>
          <a:ln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cxnSpLocks/>
          </p:cNvCxnSpPr>
          <p:nvPr/>
        </p:nvCxnSpPr>
        <p:spPr>
          <a:xfrm flipH="1">
            <a:off x="4792094" y="966162"/>
            <a:ext cx="19634" cy="1483299"/>
          </a:xfrm>
          <a:prstGeom prst="straightConnector1">
            <a:avLst/>
          </a:prstGeom>
          <a:ln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cxnSpLocks/>
          </p:cNvCxnSpPr>
          <p:nvPr/>
        </p:nvCxnSpPr>
        <p:spPr>
          <a:xfrm flipH="1">
            <a:off x="7269180" y="961758"/>
            <a:ext cx="19634" cy="1483299"/>
          </a:xfrm>
          <a:prstGeom prst="straightConnector1">
            <a:avLst/>
          </a:prstGeom>
          <a:ln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>
            <a:cxnSpLocks/>
          </p:cNvCxnSpPr>
          <p:nvPr/>
        </p:nvCxnSpPr>
        <p:spPr>
          <a:xfrm rot="16200000" flipH="1">
            <a:off x="7666012" y="1581544"/>
            <a:ext cx="2802571" cy="1630236"/>
          </a:xfrm>
          <a:prstGeom prst="bentConnector3">
            <a:avLst>
              <a:gd name="adj1" fmla="val 50000"/>
            </a:avLst>
          </a:prstGeom>
          <a:ln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Соединительная линия уступом 74"/>
          <p:cNvCxnSpPr>
            <a:cxnSpLocks/>
          </p:cNvCxnSpPr>
          <p:nvPr/>
        </p:nvCxnSpPr>
        <p:spPr>
          <a:xfrm rot="5400000">
            <a:off x="1781599" y="1581545"/>
            <a:ext cx="2802571" cy="1630236"/>
          </a:xfrm>
          <a:prstGeom prst="bentConnector3">
            <a:avLst>
              <a:gd name="adj1" fmla="val 50000"/>
            </a:avLst>
          </a:prstGeom>
          <a:ln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51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Группа 26"/>
          <p:cNvGrpSpPr>
            <a:grpSpLocks/>
          </p:cNvGrpSpPr>
          <p:nvPr/>
        </p:nvGrpSpPr>
        <p:grpSpPr bwMode="auto">
          <a:xfrm>
            <a:off x="1851293" y="4175523"/>
            <a:ext cx="1006078" cy="1226024"/>
            <a:chOff x="630684" y="2575467"/>
            <a:chExt cx="1527878" cy="183959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0804" y="2575467"/>
              <a:ext cx="1287639" cy="128763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30684" y="3777771"/>
              <a:ext cx="1527878" cy="6372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3E2A16"/>
                  </a:solidFill>
                  <a:latin typeface="+mn-lt"/>
                </a:rPr>
                <a:t>ШКОЛЬНЫЙ УРОВЕНЬ</a:t>
              </a:r>
            </a:p>
          </p:txBody>
        </p:sp>
      </p:grpSp>
      <p:grpSp>
        <p:nvGrpSpPr>
          <p:cNvPr id="21508" name="Группа 29"/>
          <p:cNvGrpSpPr>
            <a:grpSpLocks/>
          </p:cNvGrpSpPr>
          <p:nvPr/>
        </p:nvGrpSpPr>
        <p:grpSpPr bwMode="auto">
          <a:xfrm>
            <a:off x="1882315" y="2544345"/>
            <a:ext cx="1006079" cy="1140298"/>
            <a:chOff x="501118" y="4411440"/>
            <a:chExt cx="1527878" cy="171136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8249" y="4411440"/>
              <a:ext cx="1073617" cy="107361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1118" y="5485365"/>
              <a:ext cx="1527878" cy="6374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3E2A16"/>
                  </a:solidFill>
                  <a:latin typeface="+mn-lt"/>
                </a:rPr>
                <a:t>ГОРОДСКОЙ УРОВЕНЬ</a:t>
              </a:r>
            </a:p>
          </p:txBody>
        </p:sp>
      </p:grpSp>
      <p:grpSp>
        <p:nvGrpSpPr>
          <p:cNvPr id="21509" name="Группа 27"/>
          <p:cNvGrpSpPr>
            <a:grpSpLocks/>
          </p:cNvGrpSpPr>
          <p:nvPr/>
        </p:nvGrpSpPr>
        <p:grpSpPr bwMode="auto">
          <a:xfrm>
            <a:off x="4087326" y="2447865"/>
            <a:ext cx="1141578" cy="1248773"/>
            <a:chOff x="3945571" y="2552095"/>
            <a:chExt cx="1527878" cy="18740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42700" y="2552095"/>
              <a:ext cx="1333621" cy="133362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5571" y="3788744"/>
              <a:ext cx="1527878" cy="6374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3E2A16"/>
                  </a:solidFill>
                  <a:latin typeface="+mn-lt"/>
                </a:rPr>
                <a:t>КРАЕВОЙ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3E2A16"/>
                  </a:solidFill>
                  <a:latin typeface="+mn-lt"/>
                </a:rPr>
                <a:t>УРОВЕНЬ</a:t>
              </a:r>
            </a:p>
          </p:txBody>
        </p:sp>
      </p:grpSp>
      <p:grpSp>
        <p:nvGrpSpPr>
          <p:cNvPr id="21510" name="Группа 28"/>
          <p:cNvGrpSpPr>
            <a:grpSpLocks/>
          </p:cNvGrpSpPr>
          <p:nvPr/>
        </p:nvGrpSpPr>
        <p:grpSpPr bwMode="auto">
          <a:xfrm>
            <a:off x="3961729" y="4183837"/>
            <a:ext cx="1379739" cy="1199829"/>
            <a:chOff x="3694576" y="4393509"/>
            <a:chExt cx="2093786" cy="180151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09428" y="4393509"/>
              <a:ext cx="1416547" cy="141654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94576" y="5557301"/>
              <a:ext cx="2093786" cy="637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3E2A16"/>
                  </a:solidFill>
                  <a:latin typeface="+mn-lt"/>
                </a:rPr>
                <a:t>ВСЕРОССИЙСКИЙ УРОВЕНЬ</a:t>
              </a:r>
            </a:p>
          </p:txBody>
        </p:sp>
      </p:grpSp>
      <p:grpSp>
        <p:nvGrpSpPr>
          <p:cNvPr id="21512" name="Группа 34"/>
          <p:cNvGrpSpPr>
            <a:grpSpLocks/>
          </p:cNvGrpSpPr>
          <p:nvPr/>
        </p:nvGrpSpPr>
        <p:grpSpPr bwMode="auto">
          <a:xfrm>
            <a:off x="6669712" y="4212432"/>
            <a:ext cx="1007269" cy="1226024"/>
            <a:chOff x="630684" y="2575467"/>
            <a:chExt cx="1527878" cy="1839597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0804" y="2575467"/>
              <a:ext cx="1287639" cy="128763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30684" y="3777771"/>
              <a:ext cx="1527878" cy="6372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A50021"/>
                  </a:solidFill>
                  <a:latin typeface="+mn-lt"/>
                </a:rPr>
                <a:t>ШКОЛЬНЫЙ УРОВЕНЬ</a:t>
              </a:r>
            </a:p>
          </p:txBody>
        </p:sp>
      </p:grpSp>
      <p:grpSp>
        <p:nvGrpSpPr>
          <p:cNvPr id="21513" name="Группа 37"/>
          <p:cNvGrpSpPr>
            <a:grpSpLocks/>
          </p:cNvGrpSpPr>
          <p:nvPr/>
        </p:nvGrpSpPr>
        <p:grpSpPr bwMode="auto">
          <a:xfrm>
            <a:off x="6660357" y="2490788"/>
            <a:ext cx="1006079" cy="1140298"/>
            <a:chOff x="501118" y="4411440"/>
            <a:chExt cx="1527878" cy="171151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8249" y="4411440"/>
              <a:ext cx="1073617" cy="107361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1118" y="5485458"/>
              <a:ext cx="1527878" cy="6374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A50021"/>
                  </a:solidFill>
                  <a:latin typeface="+mn-lt"/>
                </a:rPr>
                <a:t>ГОРОДСКОЙ УРОВЕНЬ</a:t>
              </a:r>
            </a:p>
          </p:txBody>
        </p:sp>
      </p:grpSp>
      <p:grpSp>
        <p:nvGrpSpPr>
          <p:cNvPr id="21514" name="Группа 40"/>
          <p:cNvGrpSpPr>
            <a:grpSpLocks/>
          </p:cNvGrpSpPr>
          <p:nvPr/>
        </p:nvGrpSpPr>
        <p:grpSpPr bwMode="auto">
          <a:xfrm>
            <a:off x="8725902" y="2397769"/>
            <a:ext cx="1172955" cy="1248775"/>
            <a:chOff x="3945571" y="2552095"/>
            <a:chExt cx="1527878" cy="1872303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42700" y="2552095"/>
              <a:ext cx="1333621" cy="133362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945571" y="3787592"/>
              <a:ext cx="1527878" cy="6368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A50021"/>
                  </a:solidFill>
                  <a:latin typeface="+mn-lt"/>
                </a:rPr>
                <a:t>КРАЕВОЙ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A50021"/>
                  </a:solidFill>
                  <a:latin typeface="+mn-lt"/>
                </a:rPr>
                <a:t>УРОВЕНЬ</a:t>
              </a:r>
            </a:p>
          </p:txBody>
        </p:sp>
      </p:grpSp>
      <p:grpSp>
        <p:nvGrpSpPr>
          <p:cNvPr id="21515" name="Группа 43"/>
          <p:cNvGrpSpPr>
            <a:grpSpLocks/>
          </p:cNvGrpSpPr>
          <p:nvPr/>
        </p:nvGrpSpPr>
        <p:grpSpPr bwMode="auto">
          <a:xfrm>
            <a:off x="8669178" y="4213006"/>
            <a:ext cx="1357920" cy="1200444"/>
            <a:chOff x="3789489" y="4393509"/>
            <a:chExt cx="1880713" cy="1801506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09428" y="4393509"/>
              <a:ext cx="1416547" cy="141654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789489" y="5557620"/>
              <a:ext cx="1880713" cy="637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solidFill>
                    <a:srgbClr val="A50021"/>
                  </a:solidFill>
                  <a:latin typeface="+mn-lt"/>
                </a:rPr>
                <a:t>ВСЕРОССИЙСКИЙ УРОВЕНЬ</a:t>
              </a:r>
            </a:p>
          </p:txBody>
        </p:sp>
      </p:grpSp>
      <p:sp>
        <p:nvSpPr>
          <p:cNvPr id="47" name="Прямоугольник: скругленные углы 46"/>
          <p:cNvSpPr/>
          <p:nvPr/>
        </p:nvSpPr>
        <p:spPr>
          <a:xfrm>
            <a:off x="1772841" y="2303860"/>
            <a:ext cx="3546872" cy="3127772"/>
          </a:xfrm>
          <a:prstGeom prst="roundRect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Прямоугольник: скругленные углы 47"/>
          <p:cNvSpPr/>
          <p:nvPr/>
        </p:nvSpPr>
        <p:spPr>
          <a:xfrm>
            <a:off x="6492478" y="2303860"/>
            <a:ext cx="3546872" cy="3127772"/>
          </a:xfrm>
          <a:prstGeom prst="roundRect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Стрелка: вправо 53"/>
          <p:cNvSpPr/>
          <p:nvPr/>
        </p:nvSpPr>
        <p:spPr>
          <a:xfrm rot="8515847">
            <a:off x="7610261" y="4251722"/>
            <a:ext cx="375047" cy="313134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Стрелка: вправо 54"/>
          <p:cNvSpPr/>
          <p:nvPr/>
        </p:nvSpPr>
        <p:spPr>
          <a:xfrm rot="16200000">
            <a:off x="6918615" y="3752637"/>
            <a:ext cx="552666" cy="309563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Стрелка: вправо 55"/>
          <p:cNvSpPr/>
          <p:nvPr/>
        </p:nvSpPr>
        <p:spPr>
          <a:xfrm>
            <a:off x="7867569" y="2767099"/>
            <a:ext cx="785809" cy="313135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Стрелка: вправо 56"/>
          <p:cNvSpPr/>
          <p:nvPr/>
        </p:nvSpPr>
        <p:spPr>
          <a:xfrm rot="5400000">
            <a:off x="9064824" y="3829475"/>
            <a:ext cx="599227" cy="309563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Стрелка: вправо 58"/>
          <p:cNvSpPr/>
          <p:nvPr/>
        </p:nvSpPr>
        <p:spPr>
          <a:xfrm>
            <a:off x="5518505" y="3481844"/>
            <a:ext cx="844153" cy="890652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2225787" y="5590197"/>
            <a:ext cx="2640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38" dirty="0">
                <a:ln w="19050">
                  <a:noFill/>
                </a:ln>
                <a:solidFill>
                  <a:srgbClr val="A50021"/>
                </a:solidFill>
                <a:latin typeface="EuropeCond" panose="04000500000000000000" pitchFamily="82" charset="0"/>
                <a:ea typeface="+mj-ea"/>
                <a:cs typeface="+mj-cs"/>
              </a:rPr>
              <a:t>ПРЕДЫДУЩАЯ МОДЕЛЬ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369543" y="5593158"/>
            <a:ext cx="1951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38" dirty="0">
                <a:ln w="19050">
                  <a:noFill/>
                </a:ln>
                <a:solidFill>
                  <a:srgbClr val="A50021"/>
                </a:solidFill>
                <a:latin typeface="EuropeCond" panose="04000500000000000000" pitchFamily="82" charset="0"/>
                <a:ea typeface="+mj-ea"/>
                <a:cs typeface="+mj-cs"/>
              </a:rPr>
              <a:t>НОВАЯ МОДЕЛЬ</a:t>
            </a: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382530" y="613994"/>
            <a:ext cx="6680886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Концепция развития воспитательной системы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849020" y="3240507"/>
            <a:ext cx="1306197" cy="1387494"/>
            <a:chOff x="2799144" y="3240507"/>
            <a:chExt cx="1306197" cy="1387494"/>
          </a:xfrm>
        </p:grpSpPr>
        <p:grpSp>
          <p:nvGrpSpPr>
            <p:cNvPr id="21506" name="Группа 30"/>
            <p:cNvGrpSpPr>
              <a:grpSpLocks/>
            </p:cNvGrpSpPr>
            <p:nvPr/>
          </p:nvGrpSpPr>
          <p:grpSpPr bwMode="auto">
            <a:xfrm>
              <a:off x="3013204" y="3413105"/>
              <a:ext cx="880369" cy="962732"/>
              <a:chOff x="2343146" y="3772144"/>
              <a:chExt cx="1336450" cy="1443796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515258" y="3772144"/>
                <a:ext cx="1073617" cy="1073617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343146" y="4754371"/>
                <a:ext cx="1336450" cy="4615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dirty="0">
                    <a:solidFill>
                      <a:srgbClr val="3E2A16"/>
                    </a:solidFill>
                    <a:latin typeface="+mn-lt"/>
                    <a:cs typeface="+mn-cs"/>
                  </a:rPr>
                  <a:t>РЕБЁНОК</a:t>
                </a:r>
              </a:p>
            </p:txBody>
          </p:sp>
        </p:grpSp>
        <p:sp>
          <p:nvSpPr>
            <p:cNvPr id="51" name="Стрелка: вправо 50"/>
            <p:cNvSpPr/>
            <p:nvPr/>
          </p:nvSpPr>
          <p:spPr>
            <a:xfrm rot="13409888">
              <a:off x="2804993" y="3240507"/>
              <a:ext cx="375047" cy="313134"/>
            </a:xfrm>
            <a:prstGeom prst="rightArrow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Стрелка: вправо 52"/>
            <p:cNvSpPr/>
            <p:nvPr/>
          </p:nvSpPr>
          <p:spPr>
            <a:xfrm rot="19326175">
              <a:off x="3730294" y="3248437"/>
              <a:ext cx="375047" cy="313134"/>
            </a:xfrm>
            <a:prstGeom prst="rightArrow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Стрелка: вправо 50"/>
            <p:cNvSpPr/>
            <p:nvPr/>
          </p:nvSpPr>
          <p:spPr>
            <a:xfrm rot="8190112" flipV="1">
              <a:off x="2799144" y="4306937"/>
              <a:ext cx="375047" cy="313134"/>
            </a:xfrm>
            <a:prstGeom prst="rightArrow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Стрелка: вправо 52"/>
            <p:cNvSpPr/>
            <p:nvPr/>
          </p:nvSpPr>
          <p:spPr>
            <a:xfrm rot="2273825" flipV="1">
              <a:off x="3724445" y="4314867"/>
              <a:ext cx="375047" cy="313134"/>
            </a:xfrm>
            <a:prstGeom prst="rightArrow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5" name="Группа 30"/>
          <p:cNvGrpSpPr>
            <a:grpSpLocks/>
          </p:cNvGrpSpPr>
          <p:nvPr/>
        </p:nvGrpSpPr>
        <p:grpSpPr bwMode="auto">
          <a:xfrm>
            <a:off x="7905294" y="3440436"/>
            <a:ext cx="880369" cy="962732"/>
            <a:chOff x="2343146" y="3772144"/>
            <a:chExt cx="1336450" cy="1443796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15258" y="3772144"/>
              <a:ext cx="1073617" cy="1073617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2343146" y="4754371"/>
              <a:ext cx="1336450" cy="4615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srgbClr val="3E2A16"/>
                  </a:solidFill>
                  <a:latin typeface="+mn-lt"/>
                  <a:cs typeface="+mn-cs"/>
                </a:rPr>
                <a:t>РЕБЁНОК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82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CE830-7240-7E5D-5091-530D789BF8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 t="-1" r="1982" b="-2002"/>
          <a:stretch/>
        </p:blipFill>
        <p:spPr>
          <a:xfrm>
            <a:off x="6245388" y="3126998"/>
            <a:ext cx="2451946" cy="1692773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DAB906-27B5-4B47-D0AE-EDCAC5216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4" y="3157411"/>
            <a:ext cx="1857999" cy="1910539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4A717A-D4C2-9A7D-26D1-0A3A467B2D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r="-717" b="9430"/>
          <a:stretch/>
        </p:blipFill>
        <p:spPr>
          <a:xfrm>
            <a:off x="8920279" y="1352621"/>
            <a:ext cx="2854318" cy="5302973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4AB07A-30B2-8372-9A16-00D4C44D1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544" y="5223751"/>
            <a:ext cx="2605901" cy="146582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E6D88D-4D3E-AB8B-DCD7-E2EE8C028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6" y="3255736"/>
            <a:ext cx="3093178" cy="173991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A70E21-E169-7F53-C3F7-D2324DF8FC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71" y="5164010"/>
            <a:ext cx="2712108" cy="152556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10FC8B-F053-0B3A-66CC-88A93C754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t="1330" r="1591" b="1330"/>
          <a:stretch/>
        </p:blipFill>
        <p:spPr>
          <a:xfrm>
            <a:off x="6160702" y="4912149"/>
            <a:ext cx="2604727" cy="174478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30554" y="144392"/>
            <a:ext cx="5396993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5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ВОСПИТАТЕЛЬНЫЕ ПРОЕКТЫ</a:t>
            </a:r>
            <a:endParaRPr lang="ru-RU" sz="35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928441" y="1891111"/>
            <a:ext cx="6907869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96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«Мы вместе»</a:t>
            </a:r>
          </a:p>
          <a:p>
            <a:pPr fontAlgn="auto">
              <a:spcAft>
                <a:spcPts val="0"/>
              </a:spcAft>
            </a:pPr>
            <a:r>
              <a:rPr lang="ru-RU" sz="96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«Парта Героя»</a:t>
            </a:r>
          </a:p>
          <a:p>
            <a:pPr fontAlgn="auto">
              <a:spcAft>
                <a:spcPts val="0"/>
              </a:spcAft>
            </a:pPr>
            <a:r>
              <a:rPr lang="ru-RU" sz="96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Присвоение имён почётных граждан и героев </a:t>
            </a:r>
          </a:p>
          <a:p>
            <a:pPr fontAlgn="auto">
              <a:spcAft>
                <a:spcPts val="0"/>
              </a:spcAft>
            </a:pPr>
            <a:r>
              <a:rPr lang="ru-RU" sz="96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rPr>
              <a:t>(муниципальное бюджетное общеобразовательное учреждение «Средняя школа № 41 имени Героя Советского Союза В.С. Молокова»)</a:t>
            </a:r>
          </a:p>
          <a:p>
            <a:pPr algn="ctr" fontAlgn="auto">
              <a:spcAft>
                <a:spcPts val="0"/>
              </a:spcAft>
            </a:pP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4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00" y="1704109"/>
            <a:ext cx="6178678" cy="4985981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44129" y="1308479"/>
            <a:ext cx="7886700" cy="5283513"/>
          </a:xfrm>
        </p:spPr>
        <p:txBody>
          <a:bodyPr>
            <a:normAutofit/>
          </a:bodyPr>
          <a:lstStyle/>
          <a:p>
            <a:pPr marL="0" indent="0">
              <a:lnSpc>
                <a:spcPts val="1500"/>
              </a:lnSpc>
              <a:buNone/>
            </a:pPr>
            <a:r>
              <a:rPr lang="ru-RU" sz="1600" b="1" dirty="0">
                <a:solidFill>
                  <a:srgbClr val="7F7F7F"/>
                </a:solidFill>
                <a:latin typeface="EuropeCond" panose="04000500000000000000" pitchFamily="82" charset="0"/>
              </a:rPr>
              <a:t> «ЗА ВЫСОКИЕ ДОСТИЖЕНИЯ В ОБЛАСТИ ОБРАЗОВАНИЯ»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3 степени </a:t>
            </a:r>
            <a:r>
              <a:rPr lang="ru-RU" sz="1600" dirty="0" err="1">
                <a:solidFill>
                  <a:srgbClr val="3E2A16"/>
                </a:solidFill>
                <a:latin typeface="EuropeCond" panose="04000500000000000000" pitchFamily="82" charset="0"/>
              </a:rPr>
              <a:t>Рычков</a:t>
            </a: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 Даниил, МАОУ «Гимназия № 48»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2 степени Петроченко Маргарита, МБОУ «Гимназия № 1»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2 степени </a:t>
            </a:r>
            <a:r>
              <a:rPr lang="ru-RU" sz="1600" dirty="0" err="1">
                <a:solidFill>
                  <a:srgbClr val="3E2A16"/>
                </a:solidFill>
                <a:latin typeface="EuropeCond" panose="04000500000000000000" pitchFamily="82" charset="0"/>
              </a:rPr>
              <a:t>Агешина</a:t>
            </a: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 Виктория, МБОУ «СШ № 28»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1 степени </a:t>
            </a:r>
            <a:r>
              <a:rPr lang="ru-RU" sz="1600" dirty="0" err="1">
                <a:solidFill>
                  <a:srgbClr val="3E2A16"/>
                </a:solidFill>
                <a:latin typeface="EuropeCond" panose="04000500000000000000" pitchFamily="82" charset="0"/>
              </a:rPr>
              <a:t>Вящикова</a:t>
            </a: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 Елизавета, МБОУ «СШ № 28» 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1 степени </a:t>
            </a:r>
            <a:r>
              <a:rPr lang="ru-RU" sz="1600" dirty="0" err="1">
                <a:solidFill>
                  <a:srgbClr val="3E2A16"/>
                </a:solidFill>
                <a:latin typeface="EuropeCond" panose="04000500000000000000" pitchFamily="82" charset="0"/>
              </a:rPr>
              <a:t>Бобунов</a:t>
            </a: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 Михаил, МБОУ «Лицей № 3»</a:t>
            </a:r>
          </a:p>
          <a:p>
            <a:pPr>
              <a:lnSpc>
                <a:spcPts val="1500"/>
              </a:lnSpc>
            </a:pPr>
            <a:endParaRPr lang="ru-RU" sz="1600" dirty="0">
              <a:solidFill>
                <a:srgbClr val="3E2A16"/>
              </a:solidFill>
              <a:latin typeface="EuropeCond" panose="04000500000000000000" pitchFamily="82" charset="0"/>
            </a:endParaRP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rPr>
              <a:t> «ЗА ВЫСОКИЕ ДОСТИЖЕНИЯ В ОБЛАСТИ МОЛОДЕЖНОЙ ПОЛИТИКИ»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3 степени Костенко Екатерина, МБОУ «СШ № 38»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2 степени Костенко Константин, МБОУ «СШ № 6»</a:t>
            </a:r>
          </a:p>
          <a:p>
            <a:pPr>
              <a:lnSpc>
                <a:spcPts val="1500"/>
              </a:lnSpc>
            </a:pPr>
            <a:endParaRPr lang="ru-RU" sz="1600" dirty="0">
              <a:solidFill>
                <a:srgbClr val="3E2A16"/>
              </a:solidFill>
              <a:latin typeface="EuropeCond" panose="04000500000000000000" pitchFamily="82" charset="0"/>
            </a:endParaRP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rPr>
              <a:t> «ЗА ВЫСОКИЕ ДОСТИЖЕНИЯ В ОБЛАСТИ СПОРТА»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3 степени Абдюшев Александр, МАОУ «Гимназия № 48»</a:t>
            </a:r>
          </a:p>
          <a:p>
            <a:pPr>
              <a:lnSpc>
                <a:spcPts val="1500"/>
              </a:lnSpc>
            </a:pPr>
            <a:endParaRPr lang="ru-RU" sz="1600" dirty="0">
              <a:solidFill>
                <a:srgbClr val="3E2A16"/>
              </a:solidFill>
              <a:latin typeface="EuropeCond" panose="04000500000000000000" pitchFamily="82" charset="0"/>
            </a:endParaRP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rPr>
              <a:t> «ЗА ВЫСОКИЕ ДОСТИЖЕНИЯ В ОБЛАСТИ КУЛЬТУРЫ И ИСКУССТВА»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1 степень Пугач Анастасия, МБОУ «СШ № 23»</a:t>
            </a:r>
          </a:p>
          <a:p>
            <a:endParaRPr lang="ru-RU" sz="1400" dirty="0">
              <a:solidFill>
                <a:srgbClr val="3E2A16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30290" y="233078"/>
            <a:ext cx="8731420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МОЛОДЁЖНАЯ ПРЕМИЯ ГЛАВЫ ГОРОДА НОРИЛЬСКА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67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947652" y="304066"/>
            <a:ext cx="10249593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КРАЕВЫЕ ИМЕННЫЕ СТИПЕНДИИ ОДАРЁННЫМ ОБУЧАЮЩИМСЯ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4677206" y="4502462"/>
            <a:ext cx="2899666" cy="2245865"/>
            <a:chOff x="830125" y="3242459"/>
            <a:chExt cx="2899666" cy="224586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830125" y="3506368"/>
              <a:ext cx="2899666" cy="1466091"/>
              <a:chOff x="948397" y="3322599"/>
              <a:chExt cx="2899666" cy="1466091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925" y="3322599"/>
                <a:ext cx="2578613" cy="1466091"/>
              </a:xfrm>
              <a:prstGeom prst="rect">
                <a:avLst/>
              </a:prstGeom>
            </p:spPr>
          </p:pic>
          <p:sp>
            <p:nvSpPr>
              <p:cNvPr id="23" name="Объект 2"/>
              <p:cNvSpPr txBox="1">
                <a:spLocks/>
              </p:cNvSpPr>
              <p:nvPr/>
            </p:nvSpPr>
            <p:spPr bwMode="auto">
              <a:xfrm>
                <a:off x="948397" y="3834453"/>
                <a:ext cx="2899666" cy="42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ЛАВРЕЦКАЯ ЕЛИЗАВЕТА</a:t>
                </a:r>
              </a:p>
            </p:txBody>
          </p:sp>
        </p:grpSp>
        <p:sp>
          <p:nvSpPr>
            <p:cNvPr id="12" name="Объект 2"/>
            <p:cNvSpPr txBox="1">
              <a:spLocks/>
            </p:cNvSpPr>
            <p:nvPr/>
          </p:nvSpPr>
          <p:spPr bwMode="auto">
            <a:xfrm>
              <a:off x="875400" y="4510801"/>
              <a:ext cx="2824518" cy="977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за достижения в области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инженерного дела,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технологий и технических наук</a:t>
              </a:r>
            </a:p>
          </p:txBody>
        </p:sp>
        <p:sp>
          <p:nvSpPr>
            <p:cNvPr id="41" name="Объект 2"/>
            <p:cNvSpPr txBox="1">
              <a:spLocks/>
            </p:cNvSpPr>
            <p:nvPr/>
          </p:nvSpPr>
          <p:spPr bwMode="auto">
            <a:xfrm>
              <a:off x="1019726" y="3242459"/>
              <a:ext cx="2520464" cy="44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МБОУ «ГИМНАЗИЯ № 1»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908296" y="1326632"/>
            <a:ext cx="2822035" cy="1997052"/>
            <a:chOff x="2799346" y="1559761"/>
            <a:chExt cx="2822035" cy="199705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921328" y="1838177"/>
              <a:ext cx="2578613" cy="1466091"/>
              <a:chOff x="1122925" y="3322599"/>
              <a:chExt cx="2578613" cy="1466091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925" y="3322599"/>
                <a:ext cx="2578613" cy="1466091"/>
              </a:xfrm>
              <a:prstGeom prst="rect">
                <a:avLst/>
              </a:prstGeom>
            </p:spPr>
          </p:pic>
          <p:sp>
            <p:nvSpPr>
              <p:cNvPr id="27" name="Объект 2"/>
              <p:cNvSpPr txBox="1">
                <a:spLocks/>
              </p:cNvSpPr>
              <p:nvPr/>
            </p:nvSpPr>
            <p:spPr bwMode="auto">
              <a:xfrm>
                <a:off x="1276967" y="3865690"/>
                <a:ext cx="2269989" cy="42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ВОДОЛЕЕВА МАРИЯ</a:t>
                </a:r>
              </a:p>
            </p:txBody>
          </p:sp>
        </p:grpSp>
        <p:sp>
          <p:nvSpPr>
            <p:cNvPr id="13" name="Объект 2"/>
            <p:cNvSpPr txBox="1">
              <a:spLocks/>
            </p:cNvSpPr>
            <p:nvPr/>
          </p:nvSpPr>
          <p:spPr bwMode="auto">
            <a:xfrm>
              <a:off x="2799346" y="2904907"/>
              <a:ext cx="2822035" cy="6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за достижения в области наук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об обществе, гуманитарных наук</a:t>
              </a:r>
            </a:p>
          </p:txBody>
        </p:sp>
        <p:sp>
          <p:nvSpPr>
            <p:cNvPr id="42" name="Объект 2"/>
            <p:cNvSpPr txBox="1">
              <a:spLocks/>
            </p:cNvSpPr>
            <p:nvPr/>
          </p:nvSpPr>
          <p:spPr bwMode="auto">
            <a:xfrm>
              <a:off x="2980233" y="1559761"/>
              <a:ext cx="2460260" cy="422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МБОУ «ГИМНАЗИЯ № 11»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740213" y="3412491"/>
            <a:ext cx="2578613" cy="2135681"/>
            <a:chOff x="4799965" y="3062826"/>
            <a:chExt cx="2578613" cy="2135681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4799965" y="3322599"/>
              <a:ext cx="2578613" cy="1466091"/>
              <a:chOff x="1122925" y="3322599"/>
              <a:chExt cx="2578613" cy="1466091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925" y="3322599"/>
                <a:ext cx="2578613" cy="1466091"/>
              </a:xfrm>
              <a:prstGeom prst="rect">
                <a:avLst/>
              </a:prstGeom>
            </p:spPr>
          </p:pic>
          <p:sp>
            <p:nvSpPr>
              <p:cNvPr id="32" name="Объект 2"/>
              <p:cNvSpPr txBox="1">
                <a:spLocks/>
              </p:cNvSpPr>
              <p:nvPr/>
            </p:nvSpPr>
            <p:spPr bwMode="auto">
              <a:xfrm>
                <a:off x="1276967" y="3865690"/>
                <a:ext cx="2269989" cy="42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РАСТОРГУЕВА АННА</a:t>
                </a:r>
              </a:p>
            </p:txBody>
          </p:sp>
        </p:grpSp>
        <p:sp>
          <p:nvSpPr>
            <p:cNvPr id="14" name="Объект 2"/>
            <p:cNvSpPr txBox="1">
              <a:spLocks/>
            </p:cNvSpPr>
            <p:nvPr/>
          </p:nvSpPr>
          <p:spPr bwMode="auto">
            <a:xfrm>
              <a:off x="4998561" y="4439152"/>
              <a:ext cx="2257996" cy="75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за достижения в области искусства и культуры</a:t>
              </a:r>
            </a:p>
          </p:txBody>
        </p:sp>
        <p:sp>
          <p:nvSpPr>
            <p:cNvPr id="44" name="Объект 2"/>
            <p:cNvSpPr txBox="1">
              <a:spLocks/>
            </p:cNvSpPr>
            <p:nvPr/>
          </p:nvSpPr>
          <p:spPr bwMode="auto">
            <a:xfrm>
              <a:off x="5038737" y="3062826"/>
              <a:ext cx="2100527" cy="444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МБОУ «СШ № 29»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353540" y="1315764"/>
            <a:ext cx="2707192" cy="1989284"/>
            <a:chOff x="6582036" y="1544745"/>
            <a:chExt cx="2707192" cy="1989284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6582036" y="1848420"/>
              <a:ext cx="2707192" cy="1466091"/>
              <a:chOff x="1089686" y="3322599"/>
              <a:chExt cx="2707192" cy="1466091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925" y="3322599"/>
                <a:ext cx="2578613" cy="1466091"/>
              </a:xfrm>
              <a:prstGeom prst="rect">
                <a:avLst/>
              </a:prstGeom>
            </p:spPr>
          </p:pic>
          <p:sp>
            <p:nvSpPr>
              <p:cNvPr id="36" name="Объект 2"/>
              <p:cNvSpPr txBox="1">
                <a:spLocks/>
              </p:cNvSpPr>
              <p:nvPr/>
            </p:nvSpPr>
            <p:spPr bwMode="auto">
              <a:xfrm>
                <a:off x="1089686" y="3868558"/>
                <a:ext cx="2707192" cy="42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ШВЕЦОВА ЕЛИЗАВЕТА</a:t>
                </a:r>
              </a:p>
            </p:txBody>
          </p:sp>
        </p:grpSp>
        <p:sp>
          <p:nvSpPr>
            <p:cNvPr id="15" name="Объект 2"/>
            <p:cNvSpPr txBox="1">
              <a:spLocks/>
            </p:cNvSpPr>
            <p:nvPr/>
          </p:nvSpPr>
          <p:spPr bwMode="auto">
            <a:xfrm>
              <a:off x="6817872" y="2881681"/>
              <a:ext cx="2198263" cy="652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 за достижения в области искусства и культуры</a:t>
              </a:r>
            </a:p>
          </p:txBody>
        </p:sp>
        <p:sp>
          <p:nvSpPr>
            <p:cNvPr id="49" name="Объект 2"/>
            <p:cNvSpPr txBox="1">
              <a:spLocks/>
            </p:cNvSpPr>
            <p:nvPr/>
          </p:nvSpPr>
          <p:spPr bwMode="auto">
            <a:xfrm>
              <a:off x="6824719" y="1544745"/>
              <a:ext cx="2159724" cy="41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МБОУ «ГИМНАЗИЯ № 5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881184" y="3412490"/>
            <a:ext cx="2745314" cy="2013689"/>
            <a:chOff x="8479699" y="3064385"/>
            <a:chExt cx="2745314" cy="201368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8498447" y="3343109"/>
              <a:ext cx="2578613" cy="1466091"/>
              <a:chOff x="1122925" y="3322599"/>
              <a:chExt cx="2578613" cy="1466091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2925" y="3322599"/>
                <a:ext cx="2578613" cy="1466091"/>
              </a:xfrm>
              <a:prstGeom prst="rect">
                <a:avLst/>
              </a:prstGeom>
            </p:spPr>
          </p:pic>
          <p:sp>
            <p:nvSpPr>
              <p:cNvPr id="39" name="Объект 2"/>
              <p:cNvSpPr txBox="1">
                <a:spLocks/>
              </p:cNvSpPr>
              <p:nvPr/>
            </p:nvSpPr>
            <p:spPr bwMode="auto">
              <a:xfrm>
                <a:off x="1291963" y="3845527"/>
                <a:ext cx="2269989" cy="42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0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КАРАСЁВ ДЕНИС</a:t>
                </a:r>
              </a:p>
            </p:txBody>
          </p:sp>
        </p:grpSp>
        <p:sp>
          <p:nvSpPr>
            <p:cNvPr id="16" name="Объект 2"/>
            <p:cNvSpPr txBox="1">
              <a:spLocks/>
            </p:cNvSpPr>
            <p:nvPr/>
          </p:nvSpPr>
          <p:spPr bwMode="auto">
            <a:xfrm>
              <a:off x="8479699" y="4425725"/>
              <a:ext cx="2745314" cy="65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за достижения в области физической культуры и спорта</a:t>
              </a:r>
            </a:p>
          </p:txBody>
        </p:sp>
        <p:sp>
          <p:nvSpPr>
            <p:cNvPr id="51" name="Объект 2"/>
            <p:cNvSpPr txBox="1">
              <a:spLocks/>
            </p:cNvSpPr>
            <p:nvPr/>
          </p:nvSpPr>
          <p:spPr bwMode="auto">
            <a:xfrm>
              <a:off x="8932454" y="3064385"/>
              <a:ext cx="1673545" cy="41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МБОУ «СШ № 27»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4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7768" cy="103530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7F7F7F"/>
                </a:solidFill>
                <a:latin typeface="EuropeCond" panose="04000500000000000000" pitchFamily="82" charset="0"/>
              </a:rPr>
              <a:t>Задачи дошкольного образования на 2023-2024 учебный год</a:t>
            </a:r>
            <a:br>
              <a:rPr lang="ru-RU" sz="3000" b="1" dirty="0">
                <a:solidFill>
                  <a:srgbClr val="7F7F7F"/>
                </a:solidFill>
                <a:latin typeface="EuropeCond" panose="04000500000000000000" pitchFamily="82" charset="0"/>
              </a:rPr>
            </a:br>
            <a:endParaRPr lang="ru-RU" sz="3000" b="1" dirty="0">
              <a:solidFill>
                <a:srgbClr val="7F7F7F"/>
              </a:solidFill>
              <a:latin typeface="EuropeCond" panose="04000500000000000000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4703" y="1400432"/>
            <a:ext cx="8402594" cy="51733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</a:rPr>
              <a:t>Обеспечить качество и доступность дошкольного образования через: </a:t>
            </a:r>
          </a:p>
          <a:p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Обновление содержания образовательных программ дошкольного образования в рамках реализации ФОП ДО</a:t>
            </a:r>
          </a:p>
          <a:p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Реализацию плана по развитию системы дошкольного образования в муниципальном образовании город Норильск на 2023–2025 годы</a:t>
            </a:r>
          </a:p>
          <a:p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Обеспечение доступности качественного образования соответствующего уровня детям с особыми образовательными потребностями, в том числе для одаренных детей в различных областях, с учетом потребностей, возможностей и интересов каждого ребенка</a:t>
            </a:r>
          </a:p>
          <a:p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Активизацию работы по реализации специализированных программ, проектов, маршрутов и организацию ранней педагогической диагностики, направленной на выявление индивидуальных образовательных потребностей у воспитанников</a:t>
            </a:r>
          </a:p>
          <a:p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Формирование воспитывающей среды, подразумевающей совокупность людей, их поступков и дел в окружающем городском социуме. Обеспечение </a:t>
            </a:r>
            <a:r>
              <a:rPr lang="ru-RU" dirty="0" err="1">
                <a:solidFill>
                  <a:srgbClr val="7F7F7F"/>
                </a:solidFill>
                <a:latin typeface="EuropeCond" panose="04000500000000000000" pitchFamily="82" charset="0"/>
              </a:rPr>
              <a:t>полифункциональности</a:t>
            </a:r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 и </a:t>
            </a:r>
            <a:r>
              <a:rPr lang="ru-RU" dirty="0" err="1">
                <a:solidFill>
                  <a:srgbClr val="7F7F7F"/>
                </a:solidFill>
                <a:latin typeface="EuropeCond" panose="04000500000000000000" pitchFamily="82" charset="0"/>
              </a:rPr>
              <a:t>трансформируемости</a:t>
            </a:r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 существующего образовательного пространства</a:t>
            </a:r>
          </a:p>
          <a:p>
            <a:r>
              <a:rPr lang="ru-RU" dirty="0">
                <a:solidFill>
                  <a:srgbClr val="7F7F7F"/>
                </a:solidFill>
                <a:latin typeface="EuropeCond" panose="04000500000000000000" pitchFamily="82" charset="0"/>
              </a:rPr>
              <a:t>Внедрение новых цифровых технологий в организационно управленческую структуру дошкольных образовательных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237897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21785" r="3371" b="17849"/>
          <a:stretch/>
        </p:blipFill>
        <p:spPr>
          <a:xfrm>
            <a:off x="834478" y="5163137"/>
            <a:ext cx="2949132" cy="14997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3" r="16316"/>
          <a:stretch/>
        </p:blipFill>
        <p:spPr>
          <a:xfrm>
            <a:off x="858983" y="2021568"/>
            <a:ext cx="2381619" cy="15163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9742" r="7736"/>
          <a:stretch/>
        </p:blipFill>
        <p:spPr>
          <a:xfrm>
            <a:off x="858983" y="497340"/>
            <a:ext cx="2381619" cy="14507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" t="12122" r="6546" b="9010"/>
          <a:stretch/>
        </p:blipFill>
        <p:spPr>
          <a:xfrm>
            <a:off x="858983" y="3623058"/>
            <a:ext cx="2949131" cy="14507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668607" y="242546"/>
            <a:ext cx="803971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5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ПРОФОРИЕНТАЦИОННАЯ ДЕЯТЕЛЬНОСТЬ</a:t>
            </a:r>
            <a:endParaRPr lang="ru-RU" sz="35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6" y="3009405"/>
            <a:ext cx="3567759" cy="1431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7332045" y="3474031"/>
            <a:ext cx="3289981" cy="50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- 551 участник</a:t>
            </a:r>
            <a:endParaRPr lang="ru-RU" sz="2500" dirty="0">
              <a:solidFill>
                <a:srgbClr val="A50021"/>
              </a:solidFill>
              <a:latin typeface="EuropeCond" panose="04000500000000000000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94" y="1072168"/>
            <a:ext cx="2956715" cy="1635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812668" y="1778341"/>
            <a:ext cx="4013623" cy="50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- 37 отрядов / 431 волонтёр</a:t>
            </a:r>
            <a:endParaRPr lang="ru-RU" sz="2500" dirty="0">
              <a:solidFill>
                <a:srgbClr val="A50021"/>
              </a:solidFill>
              <a:latin typeface="EuropeCond" panose="04000500000000000000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6" y="4664922"/>
            <a:ext cx="2039881" cy="203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5836642" y="5433565"/>
            <a:ext cx="3289981" cy="502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- 551 участник</a:t>
            </a:r>
            <a:endParaRPr lang="ru-RU" sz="2500" dirty="0">
              <a:solidFill>
                <a:srgbClr val="A50021"/>
              </a:solidFill>
              <a:latin typeface="EuropeCond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16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898">
            <a:off x="6663673" y="415023"/>
            <a:ext cx="2201843" cy="1651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474" r="13258"/>
          <a:stretch/>
        </p:blipFill>
        <p:spPr>
          <a:xfrm rot="21348942">
            <a:off x="947800" y="4485036"/>
            <a:ext cx="3047132" cy="208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"/>
          <a:stretch/>
        </p:blipFill>
        <p:spPr>
          <a:xfrm rot="218329">
            <a:off x="4625787" y="3689119"/>
            <a:ext cx="4215827" cy="2862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83">
            <a:off x="785775" y="2364696"/>
            <a:ext cx="2527775" cy="1684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s://sun9-38.userapi.com/impg/ULDaU9mChc8dGqyXn1YIEv0VRWN69rB2faH3rw/8iODVpom0Nw.jpg?size=2560x1707&amp;quality=95&amp;sign=4af06c177af8a5fbfe3203bb5bbcf729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3781"/>
          <a:stretch/>
        </p:blipFill>
        <p:spPr bwMode="auto">
          <a:xfrm rot="266600">
            <a:off x="3895417" y="369250"/>
            <a:ext cx="2329135" cy="1664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7.userapi.com/impg/NLHVggwIQcbkHOB1wBUDNOFNcRyOzG1rde-wVA/AokQEsh9-rE.jpg?size=2560x1707&amp;quality=95&amp;sign=bf3cef44011444fcc1a67d90dcde0f1d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r="22961" b="16352"/>
          <a:stretch/>
        </p:blipFill>
        <p:spPr bwMode="auto">
          <a:xfrm rot="21408225">
            <a:off x="904689" y="475892"/>
            <a:ext cx="2527774" cy="1606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2" r="15673" b="5084"/>
          <a:stretch/>
        </p:blipFill>
        <p:spPr>
          <a:xfrm rot="21425359">
            <a:off x="3549967" y="2047091"/>
            <a:ext cx="3020035" cy="2046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https://sun9-58.userapi.com/impg/KSbVtURcQ4tXgoRYjS_N5VrUF9N3UXJRpn8y0Q/GdusCBxI_co.jpg?size=2560x1707&amp;quality=95&amp;sign=807052979da1cc500c1c0edd31e8c69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16" y="2272101"/>
            <a:ext cx="2171829" cy="1448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057">
            <a:off x="9400300" y="406672"/>
            <a:ext cx="1939707" cy="6055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79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1495FD5-241F-4660-8EF3-CD420C524DA6}"/>
              </a:ext>
            </a:extLst>
          </p:cNvPr>
          <p:cNvSpPr txBox="1"/>
          <p:nvPr/>
        </p:nvSpPr>
        <p:spPr>
          <a:xfrm>
            <a:off x="4950540" y="2158052"/>
            <a:ext cx="4656543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80000">
              <a:spcBef>
                <a:spcPts val="20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ЗФ ПАО «ГМК «Норильский никель»</a:t>
            </a:r>
          </a:p>
          <a:p>
            <a:pPr indent="180000">
              <a:spcBef>
                <a:spcPts val="200"/>
              </a:spcBef>
            </a:pPr>
            <a:r>
              <a:rPr lang="ru-RU" altLang="ko-KR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Клуб «</a:t>
            </a:r>
            <a:r>
              <a:rPr lang="ru-RU" altLang="ko-KR" dirty="0" err="1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Профнавигатор</a:t>
            </a:r>
            <a:r>
              <a:rPr lang="ru-RU" altLang="ko-KR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220A83B2-C807-4866-AEC7-E7FEE1CB5379}"/>
              </a:ext>
            </a:extLst>
          </p:cNvPr>
          <p:cNvSpPr txBox="1"/>
          <p:nvPr/>
        </p:nvSpPr>
        <p:spPr>
          <a:xfrm>
            <a:off x="4963820" y="1330782"/>
            <a:ext cx="436438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80000">
              <a:spcBef>
                <a:spcPts val="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Краевые мероприятия:</a:t>
            </a:r>
          </a:p>
          <a:p>
            <a:pPr indent="180000">
              <a:spcBef>
                <a:spcPts val="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Акции, декады, конкурсы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10315" r="3813" b="32334"/>
          <a:stretch/>
        </p:blipFill>
        <p:spPr>
          <a:xfrm>
            <a:off x="914042" y="4799177"/>
            <a:ext cx="3866647" cy="191722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4" b="89977" l="9984" r="89855">
                        <a14:foregroundMark x1="26570" y1="83599" x2="26570" y2="83599"/>
                        <a14:foregroundMark x1="28986" y1="84738" x2="28986" y2="84738"/>
                        <a14:foregroundMark x1="36876" y1="84282" x2="36876" y2="84282"/>
                        <a14:foregroundMark x1="42190" y1="83599" x2="42190" y2="83599"/>
                        <a14:foregroundMark x1="48309" y1="83827" x2="48309" y2="83827"/>
                        <a14:foregroundMark x1="57649" y1="83599" x2="57649" y2="83599"/>
                        <a14:foregroundMark x1="63607" y1="83599" x2="63607" y2="83599"/>
                        <a14:foregroundMark x1="68760" y1="83599" x2="68760" y2="83599"/>
                        <a14:foregroundMark x1="74879" y1="83599" x2="74879" y2="8359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90" y="32633"/>
            <a:ext cx="1266942" cy="8956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083" r="11530" b="13675"/>
          <a:stretch/>
        </p:blipFill>
        <p:spPr>
          <a:xfrm>
            <a:off x="909707" y="709525"/>
            <a:ext cx="2827421" cy="187692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3"/>
          <a:stretch/>
        </p:blipFill>
        <p:spPr>
          <a:xfrm>
            <a:off x="909707" y="2673476"/>
            <a:ext cx="3444231" cy="20259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668607" y="242546"/>
            <a:ext cx="803971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5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ПРОФОРИЕНТАЦИОННАЯ ДЕЯТЕЛЬНОСТЬ</a:t>
            </a:r>
            <a:endParaRPr lang="ru-RU" sz="35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1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1495FD5-241F-4660-8EF3-CD420C524DA6}"/>
              </a:ext>
            </a:extLst>
          </p:cNvPr>
          <p:cNvSpPr txBox="1"/>
          <p:nvPr/>
        </p:nvSpPr>
        <p:spPr>
          <a:xfrm>
            <a:off x="4908169" y="3076744"/>
            <a:ext cx="4656543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80000">
              <a:spcBef>
                <a:spcPts val="20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Взаимодействие с организациями города:</a:t>
            </a:r>
          </a:p>
          <a:p>
            <a:pPr indent="180000">
              <a:spcBef>
                <a:spcPts val="200"/>
              </a:spcBef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 экскурсии</a:t>
            </a:r>
          </a:p>
          <a:p>
            <a:pPr indent="180000">
              <a:spcBef>
                <a:spcPts val="200"/>
              </a:spcBef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ТОШ</a:t>
            </a:r>
          </a:p>
        </p:txBody>
      </p:sp>
      <p:sp>
        <p:nvSpPr>
          <p:cNvPr id="1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1495FD5-241F-4660-8EF3-CD420C524DA6}"/>
              </a:ext>
            </a:extLst>
          </p:cNvPr>
          <p:cNvSpPr txBox="1"/>
          <p:nvPr/>
        </p:nvSpPr>
        <p:spPr>
          <a:xfrm>
            <a:off x="4908169" y="4197334"/>
            <a:ext cx="4656543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80000">
              <a:spcBef>
                <a:spcPts val="20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Учреждения СПО и ВО:</a:t>
            </a:r>
          </a:p>
          <a:p>
            <a:pPr indent="180000">
              <a:spcBef>
                <a:spcPts val="200"/>
              </a:spcBef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Дни открытых дверей</a:t>
            </a:r>
          </a:p>
          <a:p>
            <a:pPr indent="180000">
              <a:spcBef>
                <a:spcPts val="200"/>
              </a:spcBef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Профтрек</a:t>
            </a: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, конкурсы, </a:t>
            </a:r>
            <a:r>
              <a:rPr lang="ru-RU" dirty="0" err="1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профпробы</a:t>
            </a:r>
            <a:endParaRPr lang="ru-RU" dirty="0">
              <a:solidFill>
                <a:srgbClr val="3E2A16"/>
              </a:solidFill>
              <a:latin typeface="EuropeCond" panose="04000500000000000000" pitchFamily="82" charset="0"/>
              <a:cs typeface="Times New Roman" panose="02020603050405020304" pitchFamily="18" charset="0"/>
            </a:endParaRPr>
          </a:p>
        </p:txBody>
      </p:sp>
      <p:sp>
        <p:nvSpPr>
          <p:cNvPr id="1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1495FD5-241F-4660-8EF3-CD420C524DA6}"/>
              </a:ext>
            </a:extLst>
          </p:cNvPr>
          <p:cNvSpPr txBox="1"/>
          <p:nvPr/>
        </p:nvSpPr>
        <p:spPr>
          <a:xfrm>
            <a:off x="4919469" y="5413663"/>
            <a:ext cx="5340096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80000">
              <a:spcBef>
                <a:spcPts val="20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Управление по делам культуры и искусства, </a:t>
            </a:r>
          </a:p>
          <a:p>
            <a:pPr indent="180000">
              <a:spcBef>
                <a:spcPts val="200"/>
              </a:spcBef>
            </a:pPr>
            <a:r>
              <a:rPr lang="ru-RU" b="1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Управление по спорту:</a:t>
            </a:r>
          </a:p>
          <a:p>
            <a:pPr indent="180000">
              <a:spcBef>
                <a:spcPts val="200"/>
              </a:spcBef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Клуб «Карьера»</a:t>
            </a:r>
          </a:p>
          <a:p>
            <a:pPr indent="180000">
              <a:spcBef>
                <a:spcPts val="200"/>
              </a:spcBef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  <a:cs typeface="Times New Roman" panose="02020603050405020304" pitchFamily="18" charset="0"/>
              </a:rPr>
              <a:t>- ТОШ</a:t>
            </a:r>
          </a:p>
        </p:txBody>
      </p:sp>
    </p:spTree>
    <p:extLst>
      <p:ext uri="{BB962C8B-B14F-4D97-AF65-F5344CB8AC3E}">
        <p14:creationId xmlns:p14="http://schemas.microsoft.com/office/powerpoint/2010/main" val="2142185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049">
            <a:off x="1621279" y="457824"/>
            <a:ext cx="3826312" cy="259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049">
            <a:off x="6229949" y="422188"/>
            <a:ext cx="3935457" cy="262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049">
            <a:off x="8474071" y="3001174"/>
            <a:ext cx="2543530" cy="3391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2" r="7836" b="2"/>
          <a:stretch/>
        </p:blipFill>
        <p:spPr>
          <a:xfrm rot="21401049">
            <a:off x="895648" y="3017538"/>
            <a:ext cx="3482565" cy="3375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9"/>
          <a:stretch/>
        </p:blipFill>
        <p:spPr>
          <a:xfrm rot="21401049">
            <a:off x="4752810" y="3007810"/>
            <a:ext cx="3346664" cy="3384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04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62847" y="450270"/>
            <a:ext cx="803971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ДИАГНОСТИКА ПРОФЕССИОНАЛЬНЫХ КОМПЕТЕНЦИЙ ПЕДАГОГИЧЕСКИХ РАБОТНИКОВ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002914" y="1793728"/>
            <a:ext cx="8281756" cy="4889168"/>
            <a:chOff x="2002914" y="1920192"/>
            <a:chExt cx="8281756" cy="4889168"/>
          </a:xfrm>
        </p:grpSpPr>
        <p:graphicFrame>
          <p:nvGraphicFramePr>
            <p:cNvPr id="4" name="Диаграмма 3"/>
            <p:cNvGraphicFramePr/>
            <p:nvPr>
              <p:extLst>
                <p:ext uri="{D42A27DB-BD31-4B8C-83A1-F6EECF244321}">
                  <p14:modId xmlns:p14="http://schemas.microsoft.com/office/powerpoint/2010/main" val="650761771"/>
                </p:ext>
              </p:extLst>
            </p:nvPr>
          </p:nvGraphicFramePr>
          <p:xfrm>
            <a:off x="2002914" y="1920192"/>
            <a:ext cx="8281756" cy="4889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Прямоугольник 1"/>
            <p:cNvSpPr/>
            <p:nvPr/>
          </p:nvSpPr>
          <p:spPr>
            <a:xfrm>
              <a:off x="3069851" y="4779951"/>
              <a:ext cx="6147881" cy="2029409"/>
            </a:xfrm>
            <a:prstGeom prst="rect">
              <a:avLst/>
            </a:prstGeom>
            <a:solidFill>
              <a:srgbClr val="F2E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2704354" y="4721142"/>
              <a:ext cx="1536905" cy="613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МЕТОДИЧЕСКАЯ </a:t>
              </a:r>
            </a:p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КОМПЕТЕНЦИЯ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endParaRPr>
            </a:p>
          </p:txBody>
        </p:sp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3711166" y="5458608"/>
              <a:ext cx="1695791" cy="613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ТЕХНОЛОГИЧЕСКАЯ </a:t>
              </a:r>
            </a:p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КОМПЕТЕНЦИЯ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endParaRPr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4839219" y="4721142"/>
              <a:ext cx="1870889" cy="613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ИССЛЕДОВАТЕЛЬСКАЯ </a:t>
              </a:r>
            </a:p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КОМПЕТЕНЦИЯ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endParaRPr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5877646" y="5458608"/>
              <a:ext cx="1870889" cy="613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ПРОЕКТНАЯ</a:t>
              </a:r>
            </a:p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КОМПЕТЕНЦИЯ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endParaRPr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7044156" y="4711414"/>
              <a:ext cx="1870889" cy="613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ИКТ</a:t>
              </a:r>
            </a:p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КОМПЕТЕНЦИЯ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endParaRPr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8197893" y="5497520"/>
              <a:ext cx="1870889" cy="6132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КОРРЕКЦИОННО-РАЗВИВАЮЩАЯ</a:t>
              </a:r>
            </a:p>
            <a:p>
              <a:pPr algn="ctr" fontAlgn="auto">
                <a:spcAft>
                  <a:spcPts val="0"/>
                </a:spcAft>
              </a:pPr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КОМПЕТЕНЦИЯ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4559061" y="4789678"/>
              <a:ext cx="0" cy="678657"/>
            </a:xfrm>
            <a:prstGeom prst="line">
              <a:avLst/>
            </a:prstGeom>
            <a:ln>
              <a:solidFill>
                <a:srgbClr val="3E2A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812638" y="4789678"/>
              <a:ext cx="0" cy="678657"/>
            </a:xfrm>
            <a:prstGeom prst="line">
              <a:avLst/>
            </a:prstGeom>
            <a:ln>
              <a:solidFill>
                <a:srgbClr val="3E2A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9066218" y="4789678"/>
              <a:ext cx="0" cy="668930"/>
            </a:xfrm>
            <a:prstGeom prst="line">
              <a:avLst/>
            </a:prstGeom>
            <a:ln>
              <a:solidFill>
                <a:srgbClr val="3E2A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1543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E185AA-D847-4D3C-8EC3-7E588AFA25FD}"/>
              </a:ext>
            </a:extLst>
          </p:cNvPr>
          <p:cNvSpPr txBox="1"/>
          <p:nvPr/>
        </p:nvSpPr>
        <p:spPr>
          <a:xfrm>
            <a:off x="1505216" y="1667802"/>
            <a:ext cx="98866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«Современный урок: PRO-функциональная грамотность»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«Самый классный северный классный»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Муниципальный этап Всероссийского конкурса «Учитель года - 2023»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Муниципальный фестиваль лучших инклюзивных практик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Муниципальный профессиональный конкурс «Педагог года – 2023»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Муниципальный конкурс дополнительных общеобразовательных общеразвивающих программ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Муниципальный конкурс молодых педагогов «Лучшая эмблема-логотип»</a:t>
            </a:r>
          </a:p>
          <a:p>
            <a:pPr marL="342900" indent="-342900" algn="just">
              <a:buAutoNum type="arabicPeriod"/>
            </a:pPr>
            <a:endParaRPr lang="ru-RU" sz="1600" dirty="0">
              <a:solidFill>
                <a:srgbClr val="3E2A16"/>
              </a:solidFill>
              <a:latin typeface="EuropeCond" panose="04000500000000000000" pitchFamily="8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90991" y="396094"/>
            <a:ext cx="8039712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МУНИЦИПАЛЬНЫЕ КОНКУРСЫ ПРОФЕССИОНАЛЬНОГО МАСТЕРСТВА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03429" y="4253263"/>
            <a:ext cx="11574246" cy="2329068"/>
            <a:chOff x="303429" y="4253263"/>
            <a:chExt cx="11574246" cy="2329068"/>
          </a:xfrm>
        </p:grpSpPr>
        <p:pic>
          <p:nvPicPr>
            <p:cNvPr id="6" name="Picture 4" descr="\\192.168.0.4\info\Document_MC\КОНКУРСЫ\Конкурсы 2022-2023\Самый классный северный классный\ФОТО, РОЛИК\DSC0841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33445" y="4253263"/>
              <a:ext cx="3844230" cy="2316103"/>
            </a:xfrm>
            <a:prstGeom prst="rect">
              <a:avLst/>
            </a:prstGeom>
            <a:noFill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430" y="4266228"/>
              <a:ext cx="3375122" cy="2316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\\192.168.0.4\info\Document_MC\КОНКУРСЫ\Конкурсы 2022-2023\Самый классный северный классный\ФОТО, РОЛИК\IMG_20221122_16552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25204" y="4253263"/>
              <a:ext cx="4468677" cy="2329068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>
              <a:off x="303429" y="4253263"/>
              <a:ext cx="11574245" cy="2316103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66375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02724" y="2444861"/>
            <a:ext cx="224843" cy="299791"/>
          </a:xfrm>
          <a:prstGeom prst="rect">
            <a:avLst/>
          </a:prstGeom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3632252" y="459000"/>
            <a:ext cx="4887515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sz="6000" b="1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9125" y="4140696"/>
            <a:ext cx="10968162" cy="2411862"/>
            <a:chOff x="609600" y="4216896"/>
            <a:chExt cx="10968162" cy="2411862"/>
          </a:xfrm>
        </p:grpSpPr>
        <p:pic>
          <p:nvPicPr>
            <p:cNvPr id="43" name="Рисунок 42" descr="IMG-049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4216896"/>
              <a:ext cx="3215816" cy="241186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6" name="Рисунок 45" descr="IMG-046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62233" y="4216896"/>
              <a:ext cx="3215529" cy="241164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8" name="Рисунок 37" descr="PHOTO-2023-04-13-07-33-12.jpg"/>
            <p:cNvPicPr>
              <a:picLocks noChangeAspect="1"/>
            </p:cNvPicPr>
            <p:nvPr/>
          </p:nvPicPr>
          <p:blipFill>
            <a:blip r:embed="rId7" cstate="print"/>
            <a:srcRect l="2191" r="3606" b="1354"/>
            <a:stretch>
              <a:fillRect/>
            </a:stretch>
          </p:blipFill>
          <p:spPr>
            <a:xfrm>
              <a:off x="4366310" y="4216896"/>
              <a:ext cx="3456384" cy="24114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7" name="Группа 46"/>
          <p:cNvGrpSpPr/>
          <p:nvPr/>
        </p:nvGrpSpPr>
        <p:grpSpPr>
          <a:xfrm>
            <a:off x="371337" y="2203719"/>
            <a:ext cx="2779010" cy="1580029"/>
            <a:chOff x="803209" y="2977917"/>
            <a:chExt cx="2277993" cy="1295172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09" y="2977917"/>
              <a:ext cx="2277993" cy="1295172"/>
            </a:xfrm>
            <a:prstGeom prst="rect">
              <a:avLst/>
            </a:prstGeom>
          </p:spPr>
        </p:pic>
        <p:sp>
          <p:nvSpPr>
            <p:cNvPr id="49" name="Объект 2"/>
            <p:cNvSpPr txBox="1">
              <a:spLocks/>
            </p:cNvSpPr>
            <p:nvPr/>
          </p:nvSpPr>
          <p:spPr bwMode="auto">
            <a:xfrm>
              <a:off x="962651" y="3194972"/>
              <a:ext cx="2004317" cy="6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Разработана и реализуется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Программа методического сопровождения молодых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педагогов МО г. Норильск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3" y="171623"/>
            <a:ext cx="2047591" cy="1714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Заголовок 1"/>
          <p:cNvSpPr txBox="1">
            <a:spLocks/>
          </p:cNvSpPr>
          <p:nvPr/>
        </p:nvSpPr>
        <p:spPr>
          <a:xfrm>
            <a:off x="2359280" y="145321"/>
            <a:ext cx="8039712" cy="1473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ШКОЛА СТАНОВЛЕНИЯ ПРОФЕССИОНАЛЬНОГО МАСТЕРСТВА МОЛОДОГО ПЕДАГОГА 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3209220" y="2203719"/>
            <a:ext cx="2779010" cy="1580029"/>
            <a:chOff x="803209" y="2977917"/>
            <a:chExt cx="2277993" cy="1295172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09" y="2977917"/>
              <a:ext cx="2277993" cy="1295172"/>
            </a:xfrm>
            <a:prstGeom prst="rect">
              <a:avLst/>
            </a:prstGeom>
          </p:spPr>
        </p:pic>
        <p:sp>
          <p:nvSpPr>
            <p:cNvPr id="76" name="Объект 2"/>
            <p:cNvSpPr txBox="1">
              <a:spLocks/>
            </p:cNvSpPr>
            <p:nvPr/>
          </p:nvSpPr>
          <p:spPr bwMode="auto">
            <a:xfrm>
              <a:off x="962651" y="3304280"/>
              <a:ext cx="2004317" cy="6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Применение различных форм и методов в работе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с молодыми педагогами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991746" y="2203287"/>
            <a:ext cx="2922320" cy="1580029"/>
            <a:chOff x="742402" y="2977917"/>
            <a:chExt cx="2395466" cy="1295172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09" y="2977917"/>
              <a:ext cx="2277993" cy="1295172"/>
            </a:xfrm>
            <a:prstGeom prst="rect">
              <a:avLst/>
            </a:prstGeom>
          </p:spPr>
        </p:pic>
        <p:sp>
          <p:nvSpPr>
            <p:cNvPr id="79" name="Объект 2"/>
            <p:cNvSpPr txBox="1">
              <a:spLocks/>
            </p:cNvSpPr>
            <p:nvPr/>
          </p:nvSpPr>
          <p:spPr bwMode="auto">
            <a:xfrm>
              <a:off x="742402" y="3202962"/>
              <a:ext cx="2395466" cy="95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100% участие молодых педагогов в работе предметных секций в рамках городских методических объединений</a:t>
              </a: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8783586" y="2203286"/>
            <a:ext cx="3209934" cy="1580029"/>
            <a:chOff x="615556" y="2977917"/>
            <a:chExt cx="2631227" cy="1295172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09" y="2977917"/>
              <a:ext cx="2277993" cy="1295172"/>
            </a:xfrm>
            <a:prstGeom prst="rect">
              <a:avLst/>
            </a:prstGeom>
          </p:spPr>
        </p:pic>
        <p:sp>
          <p:nvSpPr>
            <p:cNvPr id="82" name="Объект 2"/>
            <p:cNvSpPr txBox="1">
              <a:spLocks/>
            </p:cNvSpPr>
            <p:nvPr/>
          </p:nvSpPr>
          <p:spPr bwMode="auto">
            <a:xfrm>
              <a:off x="615556" y="3180258"/>
              <a:ext cx="2631227" cy="95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Создана норильская первичная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группа, входящая в структурное подразделение Ассоциации молодых педагогов Красноярского края</a:t>
              </a:r>
            </a:p>
          </p:txBody>
        </p:sp>
      </p:grpSp>
      <p:sp>
        <p:nvSpPr>
          <p:cNvPr id="83" name="Заголовок 1"/>
          <p:cNvSpPr txBox="1">
            <a:spLocks/>
          </p:cNvSpPr>
          <p:nvPr/>
        </p:nvSpPr>
        <p:spPr>
          <a:xfrm>
            <a:off x="4623661" y="1592281"/>
            <a:ext cx="2904695" cy="539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sz="30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284 УЧАСТНИКА</a:t>
            </a:r>
            <a:endParaRPr lang="ru-RU" sz="3000" dirty="0">
              <a:solidFill>
                <a:srgbClr val="A50021"/>
              </a:solidFill>
              <a:latin typeface="EuropeCond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AC1186-77B2-4783-A92F-815DA628E5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55" t="26976" r="26067" b="16549"/>
          <a:stretch/>
        </p:blipFill>
        <p:spPr>
          <a:xfrm>
            <a:off x="1589346" y="3840038"/>
            <a:ext cx="4450783" cy="2543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7CDB4C9-1852-4CE6-B68A-593CC665429B}"/>
              </a:ext>
            </a:extLst>
          </p:cNvPr>
          <p:cNvSpPr txBox="1">
            <a:spLocks/>
          </p:cNvSpPr>
          <p:nvPr/>
        </p:nvSpPr>
        <p:spPr>
          <a:xfrm>
            <a:off x="2865058" y="194923"/>
            <a:ext cx="4806291" cy="795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НАСТАВНИЧЕСТВО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347E71E-2759-489A-A062-8995DDB43910}"/>
              </a:ext>
            </a:extLst>
          </p:cNvPr>
          <p:cNvSpPr txBox="1">
            <a:spLocks/>
          </p:cNvSpPr>
          <p:nvPr/>
        </p:nvSpPr>
        <p:spPr>
          <a:xfrm>
            <a:off x="6456242" y="4235100"/>
            <a:ext cx="4088596" cy="1753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0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100% внедрено наставничество </a:t>
            </a:r>
          </a:p>
          <a:p>
            <a:pPr fontAlgn="auto">
              <a:spcAft>
                <a:spcPts val="0"/>
              </a:spcAft>
            </a:pPr>
            <a:r>
              <a:rPr lang="ru-RU" sz="20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во всех образовательных учреждениях </a:t>
            </a:r>
            <a:r>
              <a:rPr lang="ru-RU" sz="2000" dirty="0" err="1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г.Норильска</a:t>
            </a:r>
            <a:endParaRPr lang="ru-RU" sz="2000" dirty="0">
              <a:solidFill>
                <a:srgbClr val="A50021"/>
              </a:solidFill>
              <a:latin typeface="EuropeCond" panose="04000500000000000000" pitchFamily="82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ru-RU" sz="1200" dirty="0">
              <a:solidFill>
                <a:srgbClr val="A50021"/>
              </a:solidFill>
              <a:latin typeface="EuropeCond" panose="04000500000000000000" pitchFamily="82" charset="0"/>
              <a:cs typeface="Arial" panose="020B0604020202020204" pitchFamily="34" charset="0"/>
            </a:endParaRP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88 кураторов наставничества 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262 наставника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A50021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284 наставляемых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8D5920B-112D-42D5-BF5D-27072C4A9021}"/>
              </a:ext>
            </a:extLst>
          </p:cNvPr>
          <p:cNvGrpSpPr/>
          <p:nvPr/>
        </p:nvGrpSpPr>
        <p:grpSpPr>
          <a:xfrm>
            <a:off x="361609" y="1824337"/>
            <a:ext cx="11437980" cy="1589758"/>
            <a:chOff x="361609" y="2009163"/>
            <a:chExt cx="11437980" cy="158975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7B55DBA6-FFE7-4A02-B889-E6E7D28955EB}"/>
                </a:ext>
              </a:extLst>
            </p:cNvPr>
            <p:cNvGrpSpPr/>
            <p:nvPr/>
          </p:nvGrpSpPr>
          <p:grpSpPr>
            <a:xfrm>
              <a:off x="361609" y="2018892"/>
              <a:ext cx="2779010" cy="1580029"/>
              <a:chOff x="803209" y="2977917"/>
              <a:chExt cx="2277993" cy="1295172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DFF6785F-0A8A-44B0-9B87-61055D1CB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209" y="2977917"/>
                <a:ext cx="2277993" cy="1295172"/>
              </a:xfrm>
              <a:prstGeom prst="rect">
                <a:avLst/>
              </a:prstGeom>
            </p:spPr>
          </p:pic>
          <p:sp>
            <p:nvSpPr>
              <p:cNvPr id="24" name="Объект 2">
                <a:extLst>
                  <a:ext uri="{FF2B5EF4-FFF2-40B4-BE49-F238E27FC236}">
                    <a16:creationId xmlns:a16="http://schemas.microsoft.com/office/drawing/2014/main" id="{026E4528-D581-4B9E-8BC0-EC848C6D6AF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62651" y="3331250"/>
                <a:ext cx="2004317" cy="651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Разработана муниципальная модель наставничества в ОУ г. Норильска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A667B1F-2A54-4C17-9B3B-30F17B24F517}"/>
                </a:ext>
              </a:extLst>
            </p:cNvPr>
            <p:cNvGrpSpPr/>
            <p:nvPr/>
          </p:nvGrpSpPr>
          <p:grpSpPr>
            <a:xfrm>
              <a:off x="3176313" y="2009164"/>
              <a:ext cx="2940101" cy="1580029"/>
              <a:chOff x="785353" y="2969943"/>
              <a:chExt cx="2410041" cy="1295172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3B0C47F7-3778-4140-927F-385CD6289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209" y="2969943"/>
                <a:ext cx="2277993" cy="1295172"/>
              </a:xfrm>
              <a:prstGeom prst="rect">
                <a:avLst/>
              </a:prstGeom>
            </p:spPr>
          </p:pic>
          <p:sp>
            <p:nvSpPr>
              <p:cNvPr id="22" name="Объект 2">
                <a:extLst>
                  <a:ext uri="{FF2B5EF4-FFF2-40B4-BE49-F238E27FC236}">
                    <a16:creationId xmlns:a16="http://schemas.microsoft.com/office/drawing/2014/main" id="{6B1B705D-92A9-4559-9959-594B316BE7A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5353" y="3239357"/>
                <a:ext cx="2410041" cy="651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Разработана муниципальная дорожная карта по внедрению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и реализации наставничества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в ОУ г. Норильска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2A727140-5D40-46C6-985B-8B88D293F332}"/>
                </a:ext>
              </a:extLst>
            </p:cNvPr>
            <p:cNvGrpSpPr/>
            <p:nvPr/>
          </p:nvGrpSpPr>
          <p:grpSpPr>
            <a:xfrm>
              <a:off x="6018346" y="2009163"/>
              <a:ext cx="2940101" cy="1580029"/>
              <a:chOff x="785353" y="2969943"/>
              <a:chExt cx="2410041" cy="129517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EA3FFBA5-1CD7-415C-8F6C-827329205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209" y="2969943"/>
                <a:ext cx="2277993" cy="1295172"/>
              </a:xfrm>
              <a:prstGeom prst="rect">
                <a:avLst/>
              </a:prstGeom>
            </p:spPr>
          </p:pic>
          <p:sp>
            <p:nvSpPr>
              <p:cNvPr id="20" name="Объект 2">
                <a:extLst>
                  <a:ext uri="{FF2B5EF4-FFF2-40B4-BE49-F238E27FC236}">
                    <a16:creationId xmlns:a16="http://schemas.microsoft.com/office/drawing/2014/main" id="{570CE2F8-22D3-424D-9F32-8E579D72641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5353" y="3303148"/>
                <a:ext cx="2410041" cy="651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Создана муниципальная база кураторов, наставников, наставнических пар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DEDC262-EFEA-4B2B-88D6-16F3AC6444FE}"/>
                </a:ext>
              </a:extLst>
            </p:cNvPr>
            <p:cNvGrpSpPr/>
            <p:nvPr/>
          </p:nvGrpSpPr>
          <p:grpSpPr>
            <a:xfrm>
              <a:off x="8859488" y="2018890"/>
              <a:ext cx="2940101" cy="1580029"/>
              <a:chOff x="785353" y="2977917"/>
              <a:chExt cx="2410041" cy="1295172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B3EEDF99-3BA3-4523-AEBC-F0EBEAE9A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209" y="2977917"/>
                <a:ext cx="2277993" cy="1295172"/>
              </a:xfrm>
              <a:prstGeom prst="rect">
                <a:avLst/>
              </a:prstGeom>
            </p:spPr>
          </p:pic>
          <p:sp>
            <p:nvSpPr>
              <p:cNvPr id="18" name="Объект 2">
                <a:extLst>
                  <a:ext uri="{FF2B5EF4-FFF2-40B4-BE49-F238E27FC236}">
                    <a16:creationId xmlns:a16="http://schemas.microsoft.com/office/drawing/2014/main" id="{9A0ABF16-26A6-4EDC-A114-B594D886867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5353" y="3303148"/>
                <a:ext cx="2410041" cy="651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defTabSz="685800" rtl="0" eaLnBrk="0" fontAlgn="base" hangingPunct="0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charset="0"/>
                  <a:buChar char="•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Организовано методическое сопровождение кураторов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1600" dirty="0">
                    <a:solidFill>
                      <a:srgbClr val="3E2A16"/>
                    </a:solidFill>
                    <a:latin typeface="EuropeCond" panose="04000500000000000000" pitchFamily="82" charset="0"/>
                  </a:rPr>
                  <a:t>и наставников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336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46110" y="242510"/>
            <a:ext cx="8968902" cy="1352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НЕЗАВИСИМАЯ ОЦЕНКА КАЧЕСТВА УСЛОВИЙ ОСУЩЕСТВЛЕНИЯ ОБРАЗОВАТЕЛЬНОЙ ДЕЯТЕЛЬНОСТИ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42" y="1717336"/>
            <a:ext cx="4216746" cy="239746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24199" y="1890227"/>
            <a:ext cx="3973832" cy="2051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45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от 80 до 97%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44595" y="4410618"/>
            <a:ext cx="2171932" cy="704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ЛИДЕРЫ: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609540" y="5009750"/>
            <a:ext cx="5642042" cy="139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МАДОУ «ДС № 5 «</a:t>
            </a:r>
            <a:r>
              <a:rPr lang="ru-RU" sz="2500" dirty="0" err="1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Норильчонок</a:t>
            </a:r>
            <a:r>
              <a:rPr lang="ru-RU" sz="25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» </a:t>
            </a:r>
          </a:p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МБОУ «Гимназия № 11» </a:t>
            </a:r>
          </a:p>
          <a:p>
            <a:pPr algn="ctr" fontAlgn="auto">
              <a:spcAft>
                <a:spcPts val="0"/>
              </a:spcAft>
            </a:pPr>
            <a:r>
              <a:rPr lang="ru-RU" sz="25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МБУ ДО «ЦВР»</a:t>
            </a:r>
          </a:p>
        </p:txBody>
      </p:sp>
    </p:spTree>
    <p:extLst>
      <p:ext uri="{BB962C8B-B14F-4D97-AF65-F5344CB8AC3E}">
        <p14:creationId xmlns:p14="http://schemas.microsoft.com/office/powerpoint/2010/main" val="13655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утажи для видеомонтажа - нежный светлый фон">
            <a:hlinkClick r:id="" action="ppaction://media"/>
            <a:extLst>
              <a:ext uri="{FF2B5EF4-FFF2-40B4-BE49-F238E27FC236}">
                <a16:creationId xmlns:a16="http://schemas.microsoft.com/office/drawing/2014/main" id="{6BF49EFB-78E6-458D-AE44-6CFA4B6A1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38"/>
          <a:stretch/>
        </p:blipFill>
        <p:spPr>
          <a:xfrm>
            <a:off x="0" y="3"/>
            <a:ext cx="12144777" cy="15914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DC6E81-E38E-4E03-8313-1C37482FA556}"/>
              </a:ext>
            </a:extLst>
          </p:cNvPr>
          <p:cNvSpPr/>
          <p:nvPr/>
        </p:nvSpPr>
        <p:spPr>
          <a:xfrm>
            <a:off x="1864393" y="1887979"/>
            <a:ext cx="9122694" cy="3798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2700" cmpd="sng">
                  <a:solidFill>
                    <a:srgbClr val="EEEBE4"/>
                  </a:solidFill>
                  <a:prstDash val="solid"/>
                </a:ln>
                <a:solidFill>
                  <a:srgbClr val="898987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педагога и наставника</a:t>
            </a:r>
            <a:endParaRPr lang="ru-RU" sz="5400" b="1" cap="none" spc="0" dirty="0">
              <a:ln w="12700" cmpd="sng">
                <a:solidFill>
                  <a:srgbClr val="EEEBE4"/>
                </a:solidFill>
                <a:prstDash val="solid"/>
              </a:ln>
              <a:solidFill>
                <a:srgbClr val="898987"/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686" y="90616"/>
            <a:ext cx="6722076" cy="133452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F7F7F"/>
                </a:solidFill>
                <a:latin typeface="EuropeCond" panose="04000500000000000000" pitchFamily="82" charset="0"/>
              </a:rPr>
              <a:t>ДОШКОЛЬНОЕ 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2454" y="1861751"/>
            <a:ext cx="8064843" cy="4315212"/>
          </a:xfrm>
        </p:spPr>
        <p:txBody>
          <a:bodyPr/>
          <a:lstStyle/>
          <a:p>
            <a:pPr marL="0" indent="0">
              <a:lnSpc>
                <a:spcPts val="1500"/>
              </a:lnSpc>
              <a:buNone/>
            </a:pPr>
            <a:r>
              <a:rPr lang="ru-RU" sz="2000" b="1" dirty="0">
                <a:solidFill>
                  <a:srgbClr val="3E2A16"/>
                </a:solidFill>
                <a:latin typeface="EuropeCond" panose="04000500000000000000" pitchFamily="82" charset="0"/>
              </a:rPr>
              <a:t>Федеральный этап конкурса «Бабушкины сказки»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2000" b="1" dirty="0">
                <a:solidFill>
                  <a:srgbClr val="7F7F7F"/>
                </a:solidFill>
                <a:latin typeface="EuropeCond" panose="04000500000000000000" pitchFamily="82" charset="0"/>
              </a:rPr>
              <a:t>Победители: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МАДОУ «ДС № 2 «Умка»</a:t>
            </a:r>
            <a:endParaRPr lang="ru-RU" sz="1600" b="1" dirty="0">
              <a:solidFill>
                <a:srgbClr val="7F7F7F"/>
              </a:solidFill>
              <a:latin typeface="EuropeCond" panose="04000500000000000000" pitchFamily="82" charset="0"/>
            </a:endParaRPr>
          </a:p>
          <a:p>
            <a:pPr marL="0" indent="0">
              <a:lnSpc>
                <a:spcPts val="1500"/>
              </a:lnSpc>
              <a:buNone/>
            </a:pPr>
            <a:endParaRPr lang="ru-RU" sz="1800" b="1" dirty="0">
              <a:solidFill>
                <a:srgbClr val="7F7F7F"/>
              </a:solidFill>
              <a:latin typeface="EuropeCond" panose="04000500000000000000" pitchFamily="82" charset="0"/>
            </a:endParaRPr>
          </a:p>
          <a:p>
            <a:pPr marL="0" indent="0">
              <a:lnSpc>
                <a:spcPts val="1500"/>
              </a:lnSpc>
              <a:buNone/>
            </a:pPr>
            <a:r>
              <a:rPr lang="ru-RU" sz="2000" b="1" dirty="0">
                <a:solidFill>
                  <a:srgbClr val="3E2A16"/>
                </a:solidFill>
                <a:latin typeface="EuropeCond" panose="04000500000000000000" pitchFamily="82" charset="0"/>
              </a:rPr>
              <a:t>Краевой финансовый семейный фестиваль (конкурс «ФИНПЛАКАТ»)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2000" b="1" dirty="0">
                <a:solidFill>
                  <a:srgbClr val="7F7F7F"/>
                </a:solidFill>
                <a:latin typeface="EuropeCond" panose="04000500000000000000" pitchFamily="82" charset="0"/>
              </a:rPr>
              <a:t>Участники:</a:t>
            </a:r>
            <a:r>
              <a:rPr lang="ru-RU" sz="1800" b="1" dirty="0">
                <a:solidFill>
                  <a:srgbClr val="7F7F7F"/>
                </a:solidFill>
                <a:latin typeface="EuropeCond" panose="04000500000000000000" pitchFamily="82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МБ(А)ДОУ «ДС № 1, 68, 71, 86»</a:t>
            </a:r>
          </a:p>
          <a:p>
            <a:pPr marL="0" indent="0">
              <a:lnSpc>
                <a:spcPts val="1500"/>
              </a:lnSpc>
              <a:buNone/>
            </a:pPr>
            <a:endParaRPr lang="ru-RU" sz="1600" dirty="0">
              <a:solidFill>
                <a:srgbClr val="3E2A16"/>
              </a:solidFill>
              <a:latin typeface="EuropeCond" panose="04000500000000000000" pitchFamily="82" charset="0"/>
            </a:endParaRPr>
          </a:p>
          <a:p>
            <a:pPr marL="0" indent="0">
              <a:lnSpc>
                <a:spcPts val="1500"/>
              </a:lnSpc>
              <a:buNone/>
            </a:pPr>
            <a:r>
              <a:rPr lang="ru-RU" sz="2000" b="1" dirty="0">
                <a:solidFill>
                  <a:srgbClr val="7F7F7F"/>
                </a:solidFill>
                <a:latin typeface="EuropeCond" panose="04000500000000000000" pitchFamily="82" charset="0"/>
              </a:rPr>
              <a:t>Победители: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3 место Джумагулов Усман МБДОУ «ДС № 71 «Антошка»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2 место </a:t>
            </a:r>
            <a:r>
              <a:rPr lang="ru-RU" sz="1600" dirty="0" err="1">
                <a:solidFill>
                  <a:srgbClr val="3E2A16"/>
                </a:solidFill>
                <a:latin typeface="EuropeCond" panose="04000500000000000000" pitchFamily="82" charset="0"/>
              </a:rPr>
              <a:t>Холодионов</a:t>
            </a: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 Ярослав МБДОУ «ДС № 71 «Антошка»</a:t>
            </a:r>
          </a:p>
          <a:p>
            <a:pPr>
              <a:lnSpc>
                <a:spcPts val="1500"/>
              </a:lnSpc>
            </a:pP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Диплом 1 место Бутенко София МАДОУ «ДС № 1 «</a:t>
            </a:r>
            <a:r>
              <a:rPr lang="ru-RU" sz="1600" dirty="0" err="1">
                <a:solidFill>
                  <a:srgbClr val="3E2A16"/>
                </a:solidFill>
                <a:latin typeface="EuropeCond" panose="04000500000000000000" pitchFamily="82" charset="0"/>
              </a:rPr>
              <a:t>Северок</a:t>
            </a:r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»</a:t>
            </a:r>
          </a:p>
          <a:p>
            <a:pPr marL="0" indent="0">
              <a:lnSpc>
                <a:spcPts val="1500"/>
              </a:lnSpc>
              <a:buNone/>
            </a:pPr>
            <a:endParaRPr lang="ru-RU" sz="1400" dirty="0">
              <a:solidFill>
                <a:srgbClr val="3E2A16"/>
              </a:solidFill>
              <a:latin typeface="EuropeCond" panose="04000500000000000000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958822"/>
            <a:ext cx="2689966" cy="2019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92" y="3553212"/>
            <a:ext cx="2295268" cy="3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7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A6D8AE-08BA-4729-B083-D30F039FB5F2}"/>
              </a:ext>
            </a:extLst>
          </p:cNvPr>
          <p:cNvGrpSpPr/>
          <p:nvPr/>
        </p:nvGrpSpPr>
        <p:grpSpPr>
          <a:xfrm>
            <a:off x="1467439" y="1563451"/>
            <a:ext cx="6444335" cy="1194214"/>
            <a:chOff x="66955" y="1017421"/>
            <a:chExt cx="5909962" cy="74259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6247CC2-0B0D-44AD-8636-10D468ADF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91" y="1017421"/>
              <a:ext cx="5865726" cy="508768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3C12596-061D-489D-AC08-206475C4A4FD}"/>
                </a:ext>
              </a:extLst>
            </p:cNvPr>
            <p:cNvSpPr/>
            <p:nvPr/>
          </p:nvSpPr>
          <p:spPr>
            <a:xfrm>
              <a:off x="66955" y="1161070"/>
              <a:ext cx="1181982" cy="32338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>
                <a:defRPr/>
              </a:pPr>
              <a:r>
                <a:rPr lang="ru-RU" sz="2200" b="1" dirty="0">
                  <a:solidFill>
                    <a:srgbClr val="3E2A16"/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2023</a:t>
              </a:r>
              <a:endParaRPr lang="ru-RU" sz="22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97F29F-DAB1-4846-A05D-D267DF5ABAB6}"/>
                </a:ext>
              </a:extLst>
            </p:cNvPr>
            <p:cNvSpPr/>
            <p:nvPr/>
          </p:nvSpPr>
          <p:spPr>
            <a:xfrm>
              <a:off x="717331" y="1549493"/>
              <a:ext cx="4653444" cy="210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E2A16"/>
                  </a:solidFill>
                  <a:latin typeface="EuropeCond" panose="04000500000000000000" pitchFamily="82" charset="0"/>
                </a:rPr>
                <a:t>117 выпускников получили аттестат с отличием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97F29F-DAB1-4846-A05D-D267DF5ABAB6}"/>
              </a:ext>
            </a:extLst>
          </p:cNvPr>
          <p:cNvSpPr/>
          <p:nvPr/>
        </p:nvSpPr>
        <p:spPr>
          <a:xfrm>
            <a:off x="2756295" y="1513014"/>
            <a:ext cx="3240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ГИА-9</a:t>
            </a:r>
            <a:r>
              <a:rPr lang="ru-RU" sz="22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  проходили 2189 выпускников 9 классов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562271"/>
              </p:ext>
            </p:extLst>
          </p:nvPr>
        </p:nvGraphicFramePr>
        <p:xfrm>
          <a:off x="1906620" y="2962283"/>
          <a:ext cx="4581638" cy="33242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6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7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3E2A16"/>
                          </a:solidFill>
                          <a:effectLst/>
                          <a:latin typeface="EuropeCond" panose="04000500000000000000" pitchFamily="82" charset="0"/>
                        </a:rPr>
                        <a:t>Предмет</a:t>
                      </a:r>
                      <a:endParaRPr lang="ru-RU" sz="1200" kern="100" dirty="0">
                        <a:solidFill>
                          <a:srgbClr val="3E2A16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EuropeCond" panose="04000500000000000000" pitchFamily="82" charset="0"/>
                        </a:rPr>
                        <a:t>Показатель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EuropeCond" panose="04000500000000000000" pitchFamily="82" charset="0"/>
                        </a:rPr>
                        <a:t>2022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EuropeCond" panose="04000500000000000000" pitchFamily="82" charset="0"/>
                        </a:rPr>
                        <a:t>2023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4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МАТЕМАТИКА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97,01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98,07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55,14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67,70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3,55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38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98,75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98,49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64,51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62,29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3,93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3,87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428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ОБЩЕСТВОЗНАНИЕ 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97,01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97,24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568489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56,28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39,78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282131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3,60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989091"/>
                  </a:ext>
                </a:extLst>
              </a:tr>
              <a:tr h="25738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</a:rPr>
                        <a:t>ИНФОРМАТИКА</a:t>
                      </a:r>
                      <a:r>
                        <a:rPr lang="ru-RU" sz="1200" b="1" kern="100" baseline="0" dirty="0">
                          <a:solidFill>
                            <a:srgbClr val="3E2A16"/>
                          </a:solidFill>
                          <a:effectLst/>
                        </a:rPr>
                        <a:t> </a:t>
                      </a: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</a:rPr>
                        <a:t>И ИКТ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</a:rPr>
                        <a:t>Успеваемость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</a:rPr>
                        <a:t>99,74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</a:rPr>
                        <a:t>99,37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063646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</a:rPr>
                        <a:t>Качество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</a:rPr>
                        <a:t>56,91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</a:rPr>
                        <a:t>66,46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043209"/>
                  </a:ext>
                </a:extLst>
              </a:tr>
              <a:tr h="257382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00" dirty="0"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</a:rPr>
                        <a:t>Средний балл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</a:rPr>
                        <a:t>3,7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</a:rPr>
                        <a:t>3,8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5066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663627"/>
              </p:ext>
            </p:extLst>
          </p:nvPr>
        </p:nvGraphicFramePr>
        <p:xfrm>
          <a:off x="6832602" y="1244227"/>
          <a:ext cx="4356148" cy="50423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6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ГЕОГРАФИЯ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97,84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96,72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81,54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82,08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4,00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4,11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БИОЛОГИЯ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97,54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98,58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54,69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74,23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3,6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3,9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ФИЗИКА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99,55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99,59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71,04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66,53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3,74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3,77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ХИМИЯ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95,43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97,37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67,43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84,87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3,9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4,14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АНГЛИЙСКИЙ ЯЗЫК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98,17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99,37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79,27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88,61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4,14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4,32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ЛИТЕРАТУРА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100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97,73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65,52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75,00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3,93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4,1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0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3E2A16"/>
                          </a:solidFill>
                          <a:effectLst/>
                          <a:latin typeface="+mn-lt"/>
                        </a:rPr>
                        <a:t>ИСТОРИЯ</a:t>
                      </a:r>
                      <a:endParaRPr lang="ru-RU" sz="1200" b="1" kern="100" dirty="0">
                        <a:solidFill>
                          <a:srgbClr val="3E2A1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Успеваемость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100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97,78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Качество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44,83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71,11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4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Средний балл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3,55</a:t>
                      </a:r>
                      <a:endParaRPr lang="ru-RU" sz="1200" b="0" kern="10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EuropeCond" panose="04000500000000000000" pitchFamily="82" charset="0"/>
                        </a:rPr>
                        <a:t>3,82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EuropeCond" panose="04000500000000000000" pitchFamily="8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66" marR="559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016499" y="53100"/>
            <a:ext cx="7961168" cy="1124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ГОСУДАРСТВЕННАЯ ИТОГОВАЯ АТТЕСТАЦИЯ - 9</a:t>
            </a:r>
          </a:p>
        </p:txBody>
      </p:sp>
    </p:spTree>
    <p:extLst>
      <p:ext uri="{BB962C8B-B14F-4D97-AF65-F5344CB8AC3E}">
        <p14:creationId xmlns:p14="http://schemas.microsoft.com/office/powerpoint/2010/main" val="278617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DCD06-BFDF-3F3F-D58E-A69A43EC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023" y="222681"/>
            <a:ext cx="3859824" cy="2624681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Прямоугольник 7"/>
          <p:cNvSpPr/>
          <p:nvPr/>
        </p:nvSpPr>
        <p:spPr>
          <a:xfrm>
            <a:off x="1705388" y="2847362"/>
            <a:ext cx="90651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1. </a:t>
            </a:r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Сизова Яна Евгеньевна, МБОУ «Лицей № 3» - литература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2. Никонова Мария Сергеевна‚ МБОУ «СШ № 14» - литература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3. Еремина Варвара Ивановна, МБОУ «СШ № 28» - литература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4. </a:t>
            </a:r>
            <a:r>
              <a:rPr lang="ru-RU" sz="2400" dirty="0" err="1">
                <a:solidFill>
                  <a:srgbClr val="3E2A16"/>
                </a:solidFill>
                <a:latin typeface="EuropeCond" panose="04000500000000000000" pitchFamily="82" charset="0"/>
              </a:rPr>
              <a:t>Бурляева</a:t>
            </a:r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 Полина Юрьевна, МБОУ «СШ № 36» - литература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5. Карташова Виктория Алексеевна, МБОУ «СШ № 8» - русский язык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6. </a:t>
            </a:r>
            <a:r>
              <a:rPr lang="ru-RU" sz="2400" dirty="0" err="1">
                <a:solidFill>
                  <a:srgbClr val="3E2A16"/>
                </a:solidFill>
                <a:latin typeface="EuropeCond" panose="04000500000000000000" pitchFamily="82" charset="0"/>
              </a:rPr>
              <a:t>Каптюхов</a:t>
            </a:r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 Дмитрий Алексеевич, МБОУ «Гимназия № 5» - русский язык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7. Харламова Елена Дмитриевна, МАОУ «Гимназия № 48» - русский язык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8. </a:t>
            </a:r>
            <a:r>
              <a:rPr lang="ru-RU" sz="2400" dirty="0" err="1">
                <a:solidFill>
                  <a:srgbClr val="3E2A16"/>
                </a:solidFill>
                <a:latin typeface="EuropeCond" panose="04000500000000000000" pitchFamily="82" charset="0"/>
              </a:rPr>
              <a:t>Оразбаева</a:t>
            </a:r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 Амина </a:t>
            </a:r>
            <a:r>
              <a:rPr lang="ru-RU" sz="2400" dirty="0" err="1">
                <a:solidFill>
                  <a:srgbClr val="3E2A16"/>
                </a:solidFill>
                <a:latin typeface="EuropeCond" panose="04000500000000000000" pitchFamily="82" charset="0"/>
              </a:rPr>
              <a:t>Калманбетовна</a:t>
            </a:r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, МАОУ «Гимназия № 48» - химия  </a:t>
            </a:r>
          </a:p>
          <a:p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9. Назаров Аким </a:t>
            </a:r>
            <a:r>
              <a:rPr lang="ru-RU" sz="2400" dirty="0" err="1">
                <a:solidFill>
                  <a:srgbClr val="3E2A16"/>
                </a:solidFill>
                <a:latin typeface="EuropeCond" panose="04000500000000000000" pitchFamily="82" charset="0"/>
              </a:rPr>
              <a:t>Анварович</a:t>
            </a:r>
            <a:r>
              <a:rPr lang="ru-RU" sz="2400" dirty="0">
                <a:solidFill>
                  <a:srgbClr val="3E2A16"/>
                </a:solidFill>
                <a:latin typeface="EuropeCond" panose="04000500000000000000" pitchFamily="82" charset="0"/>
              </a:rPr>
              <a:t>, МБОУ «СШ № 30» - химия, биология  </a:t>
            </a:r>
          </a:p>
        </p:txBody>
      </p:sp>
    </p:spTree>
    <p:extLst>
      <p:ext uri="{BB962C8B-B14F-4D97-AF65-F5344CB8AC3E}">
        <p14:creationId xmlns:p14="http://schemas.microsoft.com/office/powerpoint/2010/main" val="8439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A6D8AE-08BA-4729-B083-D30F039FB5F2}"/>
              </a:ext>
            </a:extLst>
          </p:cNvPr>
          <p:cNvGrpSpPr/>
          <p:nvPr/>
        </p:nvGrpSpPr>
        <p:grpSpPr>
          <a:xfrm>
            <a:off x="2278854" y="1736722"/>
            <a:ext cx="7996452" cy="1655748"/>
            <a:chOff x="325125" y="1048597"/>
            <a:chExt cx="7279322" cy="136186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6247CC2-0B0D-44AD-8636-10D468ADF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25" y="1048597"/>
              <a:ext cx="6844196" cy="660370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3C12596-061D-489D-AC08-206475C4A4FD}"/>
                </a:ext>
              </a:extLst>
            </p:cNvPr>
            <p:cNvSpPr/>
            <p:nvPr/>
          </p:nvSpPr>
          <p:spPr>
            <a:xfrm>
              <a:off x="370747" y="1199852"/>
              <a:ext cx="1181982" cy="32338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>
                <a:defRPr/>
              </a:pPr>
              <a:r>
                <a:rPr lang="ru-RU" sz="2200" b="1" dirty="0">
                  <a:solidFill>
                    <a:srgbClr val="3E2A16"/>
                  </a:solidFill>
                  <a:latin typeface="EuropeCond" panose="04000500000000000000" pitchFamily="82" charset="0"/>
                  <a:cs typeface="Arial" panose="020B0604020202020204" pitchFamily="34" charset="0"/>
                </a:rPr>
                <a:t>2023</a:t>
              </a:r>
              <a:endParaRPr lang="ru-RU" sz="22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97F29F-DAB1-4846-A05D-D267DF5ABAB6}"/>
                </a:ext>
              </a:extLst>
            </p:cNvPr>
            <p:cNvSpPr/>
            <p:nvPr/>
          </p:nvSpPr>
          <p:spPr>
            <a:xfrm>
              <a:off x="1384478" y="1828219"/>
              <a:ext cx="6219969" cy="582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latin typeface="EuropeCond" panose="04000500000000000000" pitchFamily="82" charset="0"/>
                </a:rPr>
                <a:t>92 выпускника получили аттестат о среднем общем образовании с отличием и медаль «За особые успехи в учении»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89549A-8DD7-4597-9022-F29E98DBF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78" y="2618731"/>
            <a:ext cx="1181982" cy="118198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97F29F-DAB1-4846-A05D-D267DF5ABAB6}"/>
              </a:ext>
            </a:extLst>
          </p:cNvPr>
          <p:cNvSpPr/>
          <p:nvPr/>
        </p:nvSpPr>
        <p:spPr>
          <a:xfrm>
            <a:off x="3917182" y="1518767"/>
            <a:ext cx="3240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u="sng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ЕГЭ </a:t>
            </a:r>
            <a:r>
              <a:rPr lang="ru-RU" sz="2500" dirty="0">
                <a:solidFill>
                  <a:srgbClr val="3E2A16"/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сдавали 1084 выпускников 11 классов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23798" y="3945699"/>
            <a:ext cx="34948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ВЫРОСЛО КОЛИЧЕСТВО ВЫСОКОБАЛЛЬНИКОВ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(набравших 81 балл и более):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химии (с 0,4% до 18,34%).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биологии (с 1,7% до 4,7%).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литературе (с 19,04% до 27,94%).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EuropeCond" panose="04000500000000000000" pitchFamily="82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54066" y="3961757"/>
            <a:ext cx="2295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ПОВЫСИЛАСЬ УСПЕВАЕМОСТЬ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химии.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биологии.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географии.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EuropeCond" panose="04000500000000000000" pitchFamily="8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97171" y="4006514"/>
            <a:ext cx="38400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РОСТ ДОЛИ УЧАСТНИКОВ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математике профильного уровня (на 4%)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физике (на 3,3%).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информатике и ИКТ (на 1,1%).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химии (на 1,5%). </a:t>
            </a:r>
          </a:p>
          <a:p>
            <a:r>
              <a:rPr lang="ru-RU" sz="1600" dirty="0">
                <a:solidFill>
                  <a:srgbClr val="3E2A16"/>
                </a:solidFill>
                <a:latin typeface="EuropeCond" panose="04000500000000000000" pitchFamily="82" charset="0"/>
              </a:rPr>
              <a:t>По географии (на 1,9%).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EuropeCond" panose="04000500000000000000" pitchFamily="82" charset="0"/>
              <a:cs typeface="Arial" panose="020B0604020202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F607F25-760C-4E0A-872A-C678BF1766CC}"/>
              </a:ext>
            </a:extLst>
          </p:cNvPr>
          <p:cNvSpPr txBox="1">
            <a:spLocks/>
          </p:cNvSpPr>
          <p:nvPr/>
        </p:nvSpPr>
        <p:spPr>
          <a:xfrm>
            <a:off x="1764629" y="42675"/>
            <a:ext cx="8471671" cy="1124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ГОСУДАРСТВЕННАЯ ИТОГОВАЯ АТТЕСТАЦИЯ - 11</a:t>
            </a:r>
          </a:p>
        </p:txBody>
      </p:sp>
    </p:spTree>
    <p:extLst>
      <p:ext uri="{BB962C8B-B14F-4D97-AF65-F5344CB8AC3E}">
        <p14:creationId xmlns:p14="http://schemas.microsoft.com/office/powerpoint/2010/main" val="48363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1827" y="1625841"/>
            <a:ext cx="10229470" cy="3089011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«Гимназия № 5», МБОУ «СШ № 6, 30, 37» - педагогические классы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14» - юридические классы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31» - классы «МЧС-резерв»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9, 42», МБОУ «Гимназия № 11» - инженерные классы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МБ(А)ОУ «Гимназия № 5, 11, 48» - медицинские классы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3» - предпринимательский класс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13» - «ФЭМ» класс финансовой грамотности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E2A16"/>
                </a:solidFill>
                <a:latin typeface="EuropeCond" panose="04000500000000000000" pitchFamily="82" charset="0"/>
              </a:rPr>
              <a:t>МБОУ «СШ № 28» - класс туристическо-краеведческой направленности</a:t>
            </a:r>
            <a:endParaRPr lang="ru-RU" sz="5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0833" y="129965"/>
            <a:ext cx="8885296" cy="1124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ПРОФЕССИОНАЛЬНО ОРИЕНТИРОВАННЫЕ КЛАССЫ</a:t>
            </a:r>
          </a:p>
        </p:txBody>
      </p:sp>
    </p:spTree>
    <p:extLst>
      <p:ext uri="{BB962C8B-B14F-4D97-AF65-F5344CB8AC3E}">
        <p14:creationId xmlns:p14="http://schemas.microsoft.com/office/powerpoint/2010/main" val="320777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86643793"/>
              </p:ext>
            </p:extLst>
          </p:nvPr>
        </p:nvGraphicFramePr>
        <p:xfrm>
          <a:off x="998125" y="1600009"/>
          <a:ext cx="5341972" cy="3157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6050604" y="885420"/>
            <a:ext cx="5842750" cy="610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Динамика показателей уровней достижений обучающихся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по результатам КДР 6 за три года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71262262"/>
              </p:ext>
            </p:extLst>
          </p:nvPr>
        </p:nvGraphicFramePr>
        <p:xfrm>
          <a:off x="6922190" y="1748804"/>
          <a:ext cx="4650483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2602055" y="4459004"/>
            <a:ext cx="6655107" cy="71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Уровень достижений </a:t>
            </a:r>
            <a:r>
              <a:rPr lang="ru-RU" dirty="0" err="1">
                <a:solidFill>
                  <a:srgbClr val="3E2A16"/>
                </a:solidFill>
                <a:latin typeface="EuropeCond" panose="04000500000000000000" pitchFamily="82" charset="0"/>
              </a:rPr>
              <a:t>сформированности</a:t>
            </a: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 естественно-научной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и математической грамотности по результатам КДР 8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66596277"/>
              </p:ext>
            </p:extLst>
          </p:nvPr>
        </p:nvGraphicFramePr>
        <p:xfrm>
          <a:off x="3152316" y="5152560"/>
          <a:ext cx="6153547" cy="1666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44386" y="180868"/>
            <a:ext cx="7317633" cy="71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РЕЗУЛЬТАТЫ ДИАГНОСТИЧЕСКИХ РАБОТ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01034" y="888313"/>
            <a:ext cx="6051793" cy="610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Динамика показателей уровней достижений обучающихся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E2A16"/>
                </a:solidFill>
                <a:latin typeface="EuropeCond" panose="04000500000000000000" pitchFamily="82" charset="0"/>
              </a:rPr>
              <a:t>по результатам КДР 4 за три года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1200" y="3200400"/>
            <a:ext cx="191760" cy="1614791"/>
          </a:xfrm>
          <a:prstGeom prst="rect">
            <a:avLst/>
          </a:prstGeom>
          <a:solidFill>
            <a:srgbClr val="F2E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36312823"/>
              </p:ext>
            </p:extLst>
          </p:nvPr>
        </p:nvGraphicFramePr>
        <p:xfrm>
          <a:off x="972765" y="2607013"/>
          <a:ext cx="5145933" cy="316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07603442"/>
              </p:ext>
            </p:extLst>
          </p:nvPr>
        </p:nvGraphicFramePr>
        <p:xfrm>
          <a:off x="6410528" y="2607012"/>
          <a:ext cx="5116749" cy="3044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025336" y="70720"/>
            <a:ext cx="7317633" cy="1018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РЕЗУЛЬТАТИВНОСТЬ ВЫПОЛНЕНИЯ </a:t>
            </a:r>
          </a:p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chemeClr val="bg1">
                    <a:lumMod val="50000"/>
                  </a:schemeClr>
                </a:solidFill>
                <a:latin typeface="EuropeCond" panose="04000500000000000000" pitchFamily="82" charset="0"/>
                <a:cs typeface="Arial" panose="020B0604020202020204" pitchFamily="34" charset="0"/>
              </a:rPr>
              <a:t>ВСЕРОССИЙСКИХ ПРОВЕРОЧНЫХ РАБОТ</a:t>
            </a:r>
            <a:endParaRPr lang="ru-RU" sz="3000" dirty="0">
              <a:solidFill>
                <a:schemeClr val="bg1">
                  <a:lumMod val="50000"/>
                </a:schemeClr>
              </a:solidFill>
              <a:latin typeface="EuropeCond" panose="04000500000000000000" pitchFamily="82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170112" y="2163978"/>
            <a:ext cx="3852152" cy="361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Результаты ВПР в начальной школе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293801" y="2163977"/>
            <a:ext cx="3852152" cy="361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3E2A16"/>
                </a:solidFill>
                <a:latin typeface="EuropeCond" panose="04000500000000000000" pitchFamily="82" charset="0"/>
              </a:rPr>
              <a:t>Результаты ВПР по математике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4118</TotalTime>
  <Words>1965</Words>
  <Application>Microsoft Office PowerPoint</Application>
  <PresentationFormat>Широкоэкранный</PresentationFormat>
  <Paragraphs>390</Paragraphs>
  <Slides>29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Wingdings</vt:lpstr>
      <vt:lpstr>Calibri Light</vt:lpstr>
      <vt:lpstr>Calibri</vt:lpstr>
      <vt:lpstr>EuropeCond</vt:lpstr>
      <vt:lpstr>Arial</vt:lpstr>
      <vt:lpstr>Times New Roman</vt:lpstr>
      <vt:lpstr>Тема Office</vt:lpstr>
      <vt:lpstr>Презентация PowerPoint</vt:lpstr>
      <vt:lpstr>Задачи дошкольного образования на 2023-2024 учебный год </vt:lpstr>
      <vt:lpstr>ДОШКОЛЬНОЕ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Ирина</dc:creator>
  <cp:lastModifiedBy>VideoBZ</cp:lastModifiedBy>
  <cp:revision>552</cp:revision>
  <cp:lastPrinted>2023-09-04T08:47:26Z</cp:lastPrinted>
  <dcterms:created xsi:type="dcterms:W3CDTF">2014-11-21T11:00:06Z</dcterms:created>
  <dcterms:modified xsi:type="dcterms:W3CDTF">2023-09-06T01:47:26Z</dcterms:modified>
</cp:coreProperties>
</file>