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9" r:id="rId1"/>
  </p:sldMasterIdLst>
  <p:notesMasterIdLst>
    <p:notesMasterId r:id="rId26"/>
  </p:notesMasterIdLst>
  <p:handoutMasterIdLst>
    <p:handoutMasterId r:id="rId27"/>
  </p:handoutMasterIdLst>
  <p:sldIdLst>
    <p:sldId id="263" r:id="rId2"/>
    <p:sldId id="264" r:id="rId3"/>
    <p:sldId id="289" r:id="rId4"/>
    <p:sldId id="290" r:id="rId5"/>
    <p:sldId id="291" r:id="rId6"/>
    <p:sldId id="275" r:id="rId7"/>
    <p:sldId id="292" r:id="rId8"/>
    <p:sldId id="276" r:id="rId9"/>
    <p:sldId id="294" r:id="rId10"/>
    <p:sldId id="296" r:id="rId11"/>
    <p:sldId id="279" r:id="rId12"/>
    <p:sldId id="293" r:id="rId13"/>
    <p:sldId id="273" r:id="rId14"/>
    <p:sldId id="283" r:id="rId15"/>
    <p:sldId id="271" r:id="rId16"/>
    <p:sldId id="298" r:id="rId17"/>
    <p:sldId id="280" r:id="rId18"/>
    <p:sldId id="274" r:id="rId19"/>
    <p:sldId id="268" r:id="rId20"/>
    <p:sldId id="287" r:id="rId21"/>
    <p:sldId id="262" r:id="rId22"/>
    <p:sldId id="297" r:id="rId23"/>
    <p:sldId id="286" r:id="rId24"/>
    <p:sldId id="284" r:id="rId25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02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85801-6A3C-484D-BAA2-7A2AE1E43093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64490-BAD8-484C-9370-553F2AA197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6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D6F0D-A92E-4429-88F3-0DE0419E5559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5A416-6026-4725-957B-2045F69F3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63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5A416-6026-4725-957B-2045F69F39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10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5A416-6026-4725-957B-2045F69F397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438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64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681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12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4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8478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9944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27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69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5679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881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5FAD6-4504-4C47-8009-42ED2A5592D4}" type="datetimeFigureOut">
              <a:rPr lang="ru-RU" smtClean="0"/>
              <a:t>27.01.2026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6B791-590E-4197-B0F7-6545B1EC79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2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570" y="805517"/>
            <a:ext cx="10581824" cy="59522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88482" y="5812077"/>
            <a:ext cx="5703518" cy="945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Свиридова Ирина Николаевна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начальника отдела организации и мониторинга общего образования </a:t>
            </a:r>
          </a:p>
          <a:p>
            <a:pPr algn="ctr"/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общего и дошкольного образования</a:t>
            </a:r>
          </a:p>
          <a:p>
            <a:pPr algn="ctr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437200*3218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97570" y="119922"/>
            <a:ext cx="10824541" cy="451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общего и дошкольного образования Администрации города Норильска</a:t>
            </a:r>
            <a:endParaRPr lang="ru-RU" sz="22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58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l="11224" t="9977" r="17744" b="63227"/>
          <a:stretch/>
        </p:blipFill>
        <p:spPr bwMode="auto">
          <a:xfrm>
            <a:off x="1908698" y="280283"/>
            <a:ext cx="9641618" cy="2417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4650" t="21095" r="25281" b="16192"/>
          <a:stretch/>
        </p:blipFill>
        <p:spPr bwMode="auto">
          <a:xfrm>
            <a:off x="1908698" y="2975742"/>
            <a:ext cx="9641617" cy="3744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" y="125025"/>
            <a:ext cx="1462622" cy="62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67781" y="903495"/>
            <a:ext cx="949731" cy="16776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СКРИН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с сайта ВУЗа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9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1314" y="103869"/>
            <a:ext cx="9334005" cy="751386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РЕЗУЛЬТАТЫ ЕГЭ</a:t>
            </a:r>
            <a:br>
              <a:rPr lang="ru-RU" sz="3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публикуют через </a:t>
            </a:r>
            <a:r>
              <a:rPr lang="ru-RU" sz="2200" b="1" u="sng" dirty="0" smtClean="0">
                <a:solidFill>
                  <a:srgbClr val="002060"/>
                </a:solidFill>
              </a:rPr>
              <a:t>7-10 дней </a:t>
            </a:r>
            <a:r>
              <a:rPr lang="ru-RU" sz="2200" b="1" dirty="0" smtClean="0">
                <a:solidFill>
                  <a:srgbClr val="002060"/>
                </a:solidFill>
              </a:rPr>
              <a:t>после проведения экзамена (в зависимости от предмета)</a:t>
            </a:r>
            <a:endParaRPr lang="ru-RU" sz="2200" b="1" dirty="0">
              <a:solidFill>
                <a:srgbClr val="00206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91886" y="5925787"/>
            <a:ext cx="11685319" cy="9322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FF0000"/>
                </a:solidFill>
              </a:rPr>
              <a:t>Результаты </a:t>
            </a:r>
            <a:r>
              <a:rPr lang="ru-RU" b="1" dirty="0">
                <a:solidFill>
                  <a:srgbClr val="FF0000"/>
                </a:solidFill>
              </a:rPr>
              <a:t>ЕГЭ  будут  действительны четыре года, следующих за годом сдачи экзаменов </a:t>
            </a:r>
            <a:r>
              <a:rPr lang="ru-RU" sz="2100" dirty="0"/>
              <a:t>(</a:t>
            </a:r>
            <a:r>
              <a:rPr lang="ru-RU" sz="2100" i="1" dirty="0"/>
              <a:t>письмо Министерства образования и науки РФ от 20.11.2013 г. №ДЛ-345/17).</a:t>
            </a:r>
            <a:endParaRPr lang="ru-RU" sz="2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036" y="1022779"/>
            <a:ext cx="8526483" cy="4790799"/>
          </a:xfrm>
          <a:prstGeom prst="rect">
            <a:avLst/>
          </a:prstGeom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4588043" y="855255"/>
            <a:ext cx="6669766" cy="576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https://checkege.rustest.ru/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9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03"/>
            <a:ext cx="2351314" cy="100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081" y="103869"/>
            <a:ext cx="8930243" cy="80165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Как улучшить результат ЕГЭ?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0" y="2265012"/>
            <a:ext cx="10153402" cy="2900545"/>
          </a:xfrm>
        </p:spPr>
        <p:txBody>
          <a:bodyPr>
            <a:normAutofit fontScale="92500" lnSpcReduction="10000"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sz="4000" b="1" dirty="0" smtClean="0">
                <a:solidFill>
                  <a:srgbClr val="0070C0"/>
                </a:solidFill>
              </a:rPr>
              <a:t>МОЖНО пересдать любой один экзамен в дополнительные дни – </a:t>
            </a:r>
            <a:r>
              <a:rPr lang="ru-RU" sz="4000" b="1" dirty="0" smtClean="0">
                <a:solidFill>
                  <a:srgbClr val="FF0000"/>
                </a:solidFill>
              </a:rPr>
              <a:t>8 или 9 июля 2026 года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rgbClr val="0070C0"/>
                </a:solidFill>
              </a:rPr>
              <a:t>(при этом можно поменять уровень математики с </a:t>
            </a:r>
            <a:r>
              <a:rPr lang="ru-RU" sz="4000" i="1" dirty="0" smtClean="0">
                <a:solidFill>
                  <a:srgbClr val="0070C0"/>
                </a:solidFill>
              </a:rPr>
              <a:t>профильного на базовый </a:t>
            </a:r>
            <a:r>
              <a:rPr lang="ru-RU" sz="4000" dirty="0" smtClean="0">
                <a:solidFill>
                  <a:srgbClr val="0070C0"/>
                </a:solidFill>
              </a:rPr>
              <a:t>и наоборот).</a:t>
            </a:r>
          </a:p>
          <a:p>
            <a:pPr marL="0" indent="0" algn="ctr">
              <a:buNone/>
            </a:pPr>
            <a:r>
              <a:rPr lang="ru-RU" sz="4300" b="1" dirty="0" smtClean="0">
                <a:solidFill>
                  <a:srgbClr val="FF0000"/>
                </a:solidFill>
              </a:rPr>
              <a:t>!Первый результат ЕГЭ </a:t>
            </a:r>
            <a:r>
              <a:rPr lang="ru-RU" sz="4300" b="1" dirty="0">
                <a:solidFill>
                  <a:srgbClr val="FF0000"/>
                </a:solidFill>
              </a:rPr>
              <a:t>аннулируется</a:t>
            </a:r>
            <a:endParaRPr lang="ru-RU" sz="4300" b="1" dirty="0" smtClean="0">
              <a:solidFill>
                <a:srgbClr val="FF0000"/>
              </a:solidFill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0" y="229547"/>
            <a:ext cx="1801725" cy="67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03638" y="3231714"/>
            <a:ext cx="5208229" cy="2029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 noGrp="1"/>
          </p:cNvSpPr>
          <p:nvPr>
            <p:ph type="title"/>
          </p:nvPr>
        </p:nvSpPr>
        <p:spPr>
          <a:xfrm>
            <a:off x="4690753" y="451562"/>
            <a:ext cx="4269177" cy="830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Пункты проведения экзаменов</a:t>
            </a:r>
            <a:endParaRPr lang="ru-RU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4540283" y="1563484"/>
            <a:ext cx="7398327" cy="46491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/>
              <a:t>Норильск</a:t>
            </a:r>
          </a:p>
          <a:p>
            <a:r>
              <a:rPr lang="ru-RU" dirty="0" smtClean="0"/>
              <a:t>ППЭ 3203</a:t>
            </a:r>
            <a:r>
              <a:rPr lang="en-US" dirty="0" smtClean="0"/>
              <a:t> – </a:t>
            </a:r>
            <a:r>
              <a:rPr lang="ru-RU" dirty="0" smtClean="0"/>
              <a:t>МБОУ «Лицей № 3», ул. Комсомольская, 27А</a:t>
            </a:r>
          </a:p>
          <a:p>
            <a:r>
              <a:rPr lang="ru-RU" dirty="0" smtClean="0"/>
              <a:t>ППЭ 3204 – МБОУ «СШ № 1», ул. Севастопольская, 8А</a:t>
            </a:r>
          </a:p>
          <a:p>
            <a:r>
              <a:rPr lang="ru-RU" dirty="0" smtClean="0"/>
              <a:t>ППЭ 3206 – МБОУ «СШ № 13», ул. Металлургов, 23</a:t>
            </a:r>
          </a:p>
          <a:p>
            <a:r>
              <a:rPr lang="ru-RU" dirty="0" smtClean="0"/>
              <a:t>ППЭ 3209 – МБОУ «СШ № 28», ул. </a:t>
            </a:r>
            <a:r>
              <a:rPr lang="ru-RU" dirty="0" err="1" smtClean="0"/>
              <a:t>Талнахская</a:t>
            </a:r>
            <a:r>
              <a:rPr lang="ru-RU" dirty="0" smtClean="0"/>
              <a:t>, 42</a:t>
            </a:r>
            <a:endParaRPr lang="ru-RU" sz="2000" dirty="0" smtClean="0"/>
          </a:p>
          <a:p>
            <a:pPr marL="0" indent="0">
              <a:buNone/>
            </a:pPr>
            <a:r>
              <a:rPr lang="ru-RU" sz="2900" b="1" dirty="0" err="1" smtClean="0"/>
              <a:t>Талнах</a:t>
            </a:r>
            <a:endParaRPr lang="ru-RU" sz="2900" b="1" dirty="0" smtClean="0"/>
          </a:p>
          <a:p>
            <a:r>
              <a:rPr lang="ru-RU" dirty="0" smtClean="0"/>
              <a:t>ППЭ 3207 – МБОУ «СШ № 20», ул. Маслова, 1</a:t>
            </a:r>
          </a:p>
          <a:p>
            <a:r>
              <a:rPr lang="ru-RU" dirty="0" smtClean="0"/>
              <a:t>ППЭ 3210 – МБОУ «СШ № 36», ул. Бауманская, 22А</a:t>
            </a:r>
          </a:p>
          <a:p>
            <a:pPr marL="0" indent="0">
              <a:buNone/>
            </a:pPr>
            <a:r>
              <a:rPr lang="ru-RU" b="1" dirty="0" err="1" smtClean="0"/>
              <a:t>Кайеркан</a:t>
            </a:r>
            <a:endParaRPr lang="ru-RU" b="1" dirty="0" smtClean="0"/>
          </a:p>
          <a:p>
            <a:r>
              <a:rPr lang="ru-RU" dirty="0" smtClean="0"/>
              <a:t>ППЭ 3211 – МБОУ «СШ № 37», ул. Первомайская, 34</a:t>
            </a:r>
          </a:p>
          <a:p>
            <a:pPr marL="0" indent="0">
              <a:buNone/>
            </a:pPr>
            <a:r>
              <a:rPr lang="ru-RU" b="1" dirty="0" smtClean="0"/>
              <a:t>Снежногорск</a:t>
            </a:r>
          </a:p>
          <a:p>
            <a:r>
              <a:rPr lang="ru-RU" dirty="0" smtClean="0"/>
              <a:t>ППЭ 3208 – МБОУ «СШ № 24», п. Снежногорск, ул. </a:t>
            </a:r>
            <a:r>
              <a:rPr lang="ru-RU" dirty="0" err="1" smtClean="0"/>
              <a:t>Хантайская</a:t>
            </a:r>
            <a:r>
              <a:rPr lang="ru-RU" dirty="0" smtClean="0"/>
              <a:t> Набережная, 7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6" y="295765"/>
            <a:ext cx="4078781" cy="27324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6" y="3509963"/>
            <a:ext cx="4247535" cy="28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3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45081" y="103869"/>
            <a:ext cx="8930243" cy="12736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 процедуре ГИА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398" y="1377539"/>
            <a:ext cx="10153402" cy="4444545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70C0"/>
                </a:solidFill>
              </a:rPr>
              <a:t>Все экзамены начинаются в 10.00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70C0"/>
                </a:solidFill>
              </a:rPr>
              <a:t>Наличие паспорта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70C0"/>
                </a:solidFill>
              </a:rPr>
              <a:t>Участники ЕГЭ имеют </a:t>
            </a:r>
            <a:r>
              <a:rPr lang="ru-RU" sz="3800" b="1" dirty="0">
                <a:solidFill>
                  <a:srgbClr val="0070C0"/>
                </a:solidFill>
              </a:rPr>
              <a:t>право </a:t>
            </a:r>
            <a:r>
              <a:rPr lang="ru-RU" sz="3800" b="1" dirty="0" smtClean="0">
                <a:solidFill>
                  <a:srgbClr val="0070C0"/>
                </a:solidFill>
              </a:rPr>
              <a:t>:</a:t>
            </a:r>
            <a:endParaRPr lang="ru-RU" sz="3800" b="1" dirty="0">
              <a:solidFill>
                <a:srgbClr val="0070C0"/>
              </a:solidFill>
            </a:endParaRPr>
          </a:p>
          <a:p>
            <a:r>
              <a:rPr lang="ru-RU" b="1" i="1" dirty="0" smtClean="0"/>
              <a:t>попросить дополнительный бланк </a:t>
            </a:r>
            <a:r>
              <a:rPr lang="ru-RU" b="1" i="1" dirty="0"/>
              <a:t>ответов и черновик.</a:t>
            </a:r>
          </a:p>
          <a:p>
            <a:r>
              <a:rPr lang="ru-RU" b="1" i="1" dirty="0" smtClean="0"/>
              <a:t>заменить бракованный экзаменационный </a:t>
            </a:r>
            <a:r>
              <a:rPr lang="ru-RU" b="1" i="1" dirty="0"/>
              <a:t>материал. </a:t>
            </a:r>
            <a:endParaRPr lang="ru-RU" b="1" i="1" dirty="0" smtClean="0"/>
          </a:p>
          <a:p>
            <a:r>
              <a:rPr lang="ru-RU" sz="2900" b="1" i="1" dirty="0" smtClean="0"/>
              <a:t>выйти </a:t>
            </a:r>
            <a:r>
              <a:rPr lang="ru-RU" sz="2900" b="1" i="1" dirty="0"/>
              <a:t>из аудитории по уважительной причине (в этом случае все экзаменационные материалы </a:t>
            </a:r>
            <a:r>
              <a:rPr lang="ru-RU" sz="2900" b="1" i="1" dirty="0" smtClean="0"/>
              <a:t>оставляет </a:t>
            </a:r>
            <a:r>
              <a:rPr lang="ru-RU" sz="2900" b="1" i="1" dirty="0"/>
              <a:t>на парте в аудитории); </a:t>
            </a:r>
          </a:p>
          <a:p>
            <a:r>
              <a:rPr lang="ru-RU" b="1" i="1" dirty="0" smtClean="0"/>
              <a:t>сдать </a:t>
            </a:r>
            <a:r>
              <a:rPr lang="ru-RU" b="1" i="1" dirty="0"/>
              <a:t>работу и </a:t>
            </a:r>
            <a:r>
              <a:rPr lang="ru-RU" b="1" i="1" dirty="0" smtClean="0"/>
              <a:t>покинуть аудиторию </a:t>
            </a:r>
            <a:r>
              <a:rPr lang="ru-RU" b="1" i="1" dirty="0"/>
              <a:t>до </a:t>
            </a:r>
            <a:r>
              <a:rPr lang="ru-RU" b="1" i="1" dirty="0" smtClean="0"/>
              <a:t>окончания экзамена</a:t>
            </a:r>
            <a:r>
              <a:rPr lang="ru-RU" b="1" i="1" dirty="0"/>
              <a:t>.</a:t>
            </a:r>
            <a:r>
              <a:rPr lang="ru-RU" sz="2900" b="1" i="1" dirty="0" smtClean="0"/>
              <a:t>;</a:t>
            </a:r>
            <a:endParaRPr lang="ru-RU" sz="2900" b="1" i="1" dirty="0"/>
          </a:p>
          <a:p>
            <a:r>
              <a:rPr lang="ru-RU" sz="2900" b="1" i="1" dirty="0"/>
              <a:t>п</a:t>
            </a:r>
            <a:r>
              <a:rPr lang="ru-RU" sz="2900" b="1" i="1" dirty="0" smtClean="0"/>
              <a:t>рервать </a:t>
            </a:r>
            <a:r>
              <a:rPr lang="ru-RU" sz="2900" b="1" i="1" dirty="0"/>
              <a:t>экзамен по уважительной причине </a:t>
            </a:r>
            <a:r>
              <a:rPr lang="ru-RU" sz="2900" b="1" i="1" dirty="0" smtClean="0"/>
              <a:t>(по состоянию </a:t>
            </a:r>
            <a:r>
              <a:rPr lang="ru-RU" sz="2900" b="1" i="1" dirty="0"/>
              <a:t>здоровья). В таком случае участник экзамена обязан обратиться к дежурному медицинскому </a:t>
            </a:r>
            <a:r>
              <a:rPr lang="ru-RU" sz="2900" b="1" i="1" dirty="0" smtClean="0"/>
              <a:t>сотруднику</a:t>
            </a:r>
            <a:r>
              <a:rPr lang="ru-RU" sz="2900" b="1" i="1" dirty="0"/>
              <a:t>.</a:t>
            </a:r>
            <a:endParaRPr lang="ru-RU" sz="4000" dirty="0" smtClean="0">
              <a:solidFill>
                <a:srgbClr val="0070C0"/>
              </a:solidFill>
            </a:endParaRPr>
          </a:p>
        </p:txBody>
      </p:sp>
      <p:pic>
        <p:nvPicPr>
          <p:cNvPr id="6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33338" cy="10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15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 rotWithShape="1">
          <a:blip r:embed="rId3"/>
          <a:srcRect l="13187" t="12712" r="58211" b="37570"/>
          <a:stretch/>
        </p:blipFill>
        <p:spPr bwMode="auto">
          <a:xfrm>
            <a:off x="0" y="79131"/>
            <a:ext cx="8915400" cy="67788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24" y="178130"/>
            <a:ext cx="2639044" cy="175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24" y="2451018"/>
            <a:ext cx="2642176" cy="176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824" y="4733472"/>
            <a:ext cx="2652394" cy="176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85738" y="1"/>
            <a:ext cx="564086" cy="68579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800" b="1" dirty="0" smtClean="0"/>
              <a:t>У</a:t>
            </a:r>
          </a:p>
          <a:p>
            <a:pPr algn="ctr"/>
            <a:r>
              <a:rPr lang="ru-RU" sz="3800" b="1" dirty="0" smtClean="0"/>
              <a:t>Д</a:t>
            </a:r>
          </a:p>
          <a:p>
            <a:pPr algn="ctr"/>
            <a:r>
              <a:rPr lang="ru-RU" sz="3800" b="1" dirty="0" smtClean="0"/>
              <a:t>А</a:t>
            </a:r>
          </a:p>
          <a:p>
            <a:pPr algn="ctr"/>
            <a:r>
              <a:rPr lang="ru-RU" sz="3800" b="1" dirty="0" smtClean="0"/>
              <a:t>Л</a:t>
            </a:r>
          </a:p>
          <a:p>
            <a:pPr algn="ctr"/>
            <a:r>
              <a:rPr lang="ru-RU" sz="3800" b="1" dirty="0" smtClean="0"/>
              <a:t>Е</a:t>
            </a:r>
          </a:p>
          <a:p>
            <a:pPr algn="ctr"/>
            <a:r>
              <a:rPr lang="ru-RU" sz="3800" b="1" dirty="0" smtClean="0"/>
              <a:t>Н</a:t>
            </a:r>
          </a:p>
          <a:p>
            <a:pPr algn="ctr"/>
            <a:r>
              <a:rPr lang="ru-RU" sz="3800" b="1" dirty="0" smtClean="0"/>
              <a:t>И</a:t>
            </a:r>
          </a:p>
          <a:p>
            <a:pPr algn="ctr"/>
            <a:r>
              <a:rPr lang="ru-RU" sz="3800" b="1" dirty="0" smtClean="0"/>
              <a:t>Е</a:t>
            </a:r>
          </a:p>
          <a:p>
            <a:pPr algn="ctr"/>
            <a:endParaRPr lang="ru-RU" sz="3800" b="1" dirty="0"/>
          </a:p>
        </p:txBody>
      </p:sp>
    </p:spTree>
    <p:extLst>
      <p:ext uri="{BB962C8B-B14F-4D97-AF65-F5344CB8AC3E}">
        <p14:creationId xmlns:p14="http://schemas.microsoft.com/office/powerpoint/2010/main" val="35186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9" y="103870"/>
            <a:ext cx="1801725" cy="675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824757" y="441857"/>
            <a:ext cx="4721811" cy="6901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АПЕЛЛЯЦИИ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A27304DC-A9B6-0AD4-1C7E-262720CB0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030163"/>
              </p:ext>
            </p:extLst>
          </p:nvPr>
        </p:nvGraphicFramePr>
        <p:xfrm>
          <a:off x="1260175" y="1831752"/>
          <a:ext cx="9609566" cy="3379882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4792291">
                  <a:extLst>
                    <a:ext uri="{9D8B030D-6E8A-4147-A177-3AD203B41FA5}">
                      <a16:colId xmlns:a16="http://schemas.microsoft.com/office/drawing/2014/main" val="3522697171"/>
                    </a:ext>
                  </a:extLst>
                </a:gridCol>
                <a:gridCol w="4817275">
                  <a:extLst>
                    <a:ext uri="{9D8B030D-6E8A-4147-A177-3AD203B41FA5}">
                      <a16:colId xmlns:a16="http://schemas.microsoft.com/office/drawing/2014/main" val="4152506237"/>
                    </a:ext>
                  </a:extLst>
                </a:gridCol>
              </a:tblGrid>
              <a:tr h="44703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УЧАСТНИК ИМЕЕТ ПРАВО ПОДАТЬ АПЕЛЛЯЦИЮ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994803"/>
                  </a:ext>
                </a:extLst>
              </a:tr>
              <a:tr h="42148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 НАРУШЕНИИ ПОРЯДКА ПРОВЕДЕНИЯ ЭКЗАМЕНА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О НЕСОГЛАСИИ С ВЫСТАВЛЕННЫМИ БАЛЛАМИ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6900576"/>
                  </a:ext>
                </a:extLst>
              </a:tr>
              <a:tr h="37253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КОГДА?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416399"/>
                  </a:ext>
                </a:extLst>
              </a:tr>
              <a:tr h="894074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</a:rPr>
                        <a:t>В день проведения экзамена </a:t>
                      </a:r>
                      <a:r>
                        <a:rPr lang="ru-RU" sz="1800" dirty="0"/>
                        <a:t>по соответствующему учебному предмету, </a:t>
                      </a:r>
                      <a:r>
                        <a:rPr lang="ru-RU" sz="1800" b="1" dirty="0"/>
                        <a:t>не покидая ППЭ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70C0"/>
                          </a:solidFill>
                        </a:rPr>
                        <a:t>В течение двух рабочих дней</a:t>
                      </a:r>
                      <a:r>
                        <a:rPr lang="ru-RU" sz="1800" dirty="0"/>
                        <a:t>, следующих за официальным днем объявления результатов ГИА по соответствующему предмету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7885918"/>
                  </a:ext>
                </a:extLst>
              </a:tr>
              <a:tr h="37253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FF0000"/>
                          </a:solidFill>
                        </a:rPr>
                        <a:t>КУДА?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6935168"/>
                  </a:ext>
                </a:extLst>
              </a:tr>
              <a:tr h="63330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Члену ГЭК, не покидая ППЭ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 школу,</a:t>
                      </a:r>
                      <a:r>
                        <a:rPr lang="ru-RU" sz="1800" baseline="0" dirty="0" smtClean="0"/>
                        <a:t> где обучается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9273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2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69" y="826078"/>
            <a:ext cx="10723418" cy="6031922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3467593" y="198872"/>
            <a:ext cx="6424552" cy="52552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Видеонаблюдение в ППЭ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083633" cy="8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44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84" y="651396"/>
            <a:ext cx="11479806" cy="612747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971303" y="65092"/>
            <a:ext cx="7113319" cy="5863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</a:rPr>
              <a:t>Общественное онлайн - </a:t>
            </a:r>
            <a:r>
              <a:rPr lang="ru-RU" b="1" dirty="0">
                <a:solidFill>
                  <a:srgbClr val="FF0000"/>
                </a:solidFill>
              </a:rPr>
              <a:t>наблюдение</a:t>
            </a:r>
          </a:p>
        </p:txBody>
      </p:sp>
      <p:pic>
        <p:nvPicPr>
          <p:cNvPr id="7" name="Рисунок 6" descr="Picture backgroun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0" y="1237700"/>
            <a:ext cx="1801725" cy="67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3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974646" y="386380"/>
            <a:ext cx="6656119" cy="976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Нормативные документы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50340" y="2626490"/>
            <a:ext cx="10451852" cy="14042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Порядок проведения </a:t>
            </a:r>
            <a:r>
              <a:rPr lang="ru-RU" sz="2400" b="1" dirty="0">
                <a:solidFill>
                  <a:srgbClr val="FF0000"/>
                </a:solidFill>
                <a:latin typeface="+mn-lt"/>
              </a:rPr>
              <a:t>государственной итоговой аттестации по образовательным программам среднего общего </a:t>
            </a:r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образования</a:t>
            </a:r>
            <a:r>
              <a:rPr lang="ru-RU" sz="2400" b="1" dirty="0" smtClean="0">
                <a:latin typeface="+mn-lt"/>
              </a:rPr>
              <a:t>,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утверждённый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приказом Министерства просвещения Российской Федерации и Федеральной службы по надзору в сфере образования и науки от 04.04.2023 № 233/552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150340" y="4310226"/>
            <a:ext cx="10451852" cy="2023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accent5">
                    <a:lumMod val="50000"/>
                  </a:schemeClr>
                </a:solidFill>
              </a:rPr>
              <a:t>Приказ Министерства просвещения Российской Федерации и Федеральной службы по надзору в сфере образования и науки от 07.11.2025 № </a:t>
            </a:r>
            <a:r>
              <a:rPr lang="ru-RU" sz="2400" dirty="0"/>
              <a:t>798/1904 </a:t>
            </a:r>
            <a:r>
              <a:rPr lang="ru-RU" sz="2400" b="1" dirty="0">
                <a:solidFill>
                  <a:srgbClr val="FF0000"/>
                </a:solidFill>
              </a:rPr>
              <a:t>«Об утверждении единого расписания и продолжительности проведения ЕГЭ по каждому учебному предмету, требований к использованию средств обучения и воспитания при его проведении в 2026 году»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0340" y="1515980"/>
            <a:ext cx="103047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Федеральный закон </a:t>
            </a:r>
            <a:r>
              <a:rPr lang="ru-RU" sz="2400" dirty="0">
                <a:solidFill>
                  <a:schemeClr val="accent5">
                    <a:lumMod val="50000"/>
                  </a:schemeClr>
                </a:solidFill>
                <a:ea typeface="Calibri" panose="020F0502020204030204" pitchFamily="34" charset="0"/>
              </a:rPr>
              <a:t>от 29.12.2012 № 273-ФЗ </a:t>
            </a:r>
            <a:r>
              <a:rPr lang="ru-RU" sz="2400" b="1" dirty="0">
                <a:solidFill>
                  <a:srgbClr val="FF0000"/>
                </a:solidFill>
                <a:ea typeface="Calibri" panose="020F0502020204030204" pitchFamily="34" charset="0"/>
              </a:rPr>
              <a:t>«Об образовании в Российской Федерации</a:t>
            </a:r>
            <a:r>
              <a:rPr lang="ru-RU" sz="2400" b="1" dirty="0" smtClean="0">
                <a:solidFill>
                  <a:srgbClr val="FF0000"/>
                </a:solidFill>
                <a:ea typeface="Calibri" panose="020F0502020204030204" pitchFamily="34" charset="0"/>
              </a:rPr>
              <a:t>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902"/>
            <a:ext cx="2533338" cy="10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4726" y="340609"/>
            <a:ext cx="7904748" cy="1295686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Ответственность за нарушение Порядка проведения ГИА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4053" y="2467786"/>
            <a:ext cx="9685421" cy="3130910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Нарушение установленного порядка проведения государственной итоговой аттестации квалифицируется как </a:t>
            </a:r>
            <a:r>
              <a:rPr lang="ru-RU" b="1" u="sng" dirty="0"/>
              <a:t>административное </a:t>
            </a:r>
            <a:r>
              <a:rPr lang="ru-RU" b="1" u="sng" dirty="0" smtClean="0"/>
              <a:t>правонарушение</a:t>
            </a:r>
            <a:endParaRPr lang="ru-RU" b="1" u="sng" dirty="0"/>
          </a:p>
          <a:p>
            <a:r>
              <a:rPr lang="ru-RU" b="1" dirty="0">
                <a:solidFill>
                  <a:srgbClr val="0070C0"/>
                </a:solidFill>
              </a:rPr>
              <a:t>Ч</a:t>
            </a:r>
            <a:r>
              <a:rPr lang="ru-RU" b="1" dirty="0" smtClean="0">
                <a:solidFill>
                  <a:srgbClr val="0070C0"/>
                </a:solidFill>
              </a:rPr>
              <a:t>астью </a:t>
            </a:r>
            <a:r>
              <a:rPr lang="ru-RU" b="1" dirty="0">
                <a:solidFill>
                  <a:srgbClr val="0070C0"/>
                </a:solidFill>
              </a:rPr>
              <a:t>4 статьи 19.30 </a:t>
            </a:r>
            <a:r>
              <a:rPr lang="ru-RU" dirty="0"/>
              <a:t>Кодекса Российской Федерации об административных правонарушениях </a:t>
            </a:r>
            <a:r>
              <a:rPr lang="ru-RU" dirty="0" smtClean="0"/>
              <a:t>с 16 лет предусмотрена ответственность</a:t>
            </a:r>
            <a:endParaRPr lang="ru-RU" dirty="0"/>
          </a:p>
          <a:p>
            <a:r>
              <a:rPr lang="ru-RU" dirty="0" smtClean="0"/>
              <a:t>Штрафы </a:t>
            </a:r>
            <a:r>
              <a:rPr lang="ru-RU" dirty="0"/>
              <a:t>за нарушение </a:t>
            </a:r>
            <a:r>
              <a:rPr lang="ru-RU" dirty="0" smtClean="0"/>
              <a:t>Порядка </a:t>
            </a:r>
            <a:r>
              <a:rPr lang="ru-RU" dirty="0"/>
              <a:t>проведения ЕГЭ составляет </a:t>
            </a:r>
            <a:r>
              <a:rPr lang="ru-RU" b="1" dirty="0">
                <a:solidFill>
                  <a:srgbClr val="0070C0"/>
                </a:solidFill>
              </a:rPr>
              <a:t>от 3000 до 5000 </a:t>
            </a:r>
            <a:r>
              <a:rPr lang="ru-RU" b="1" dirty="0" err="1" smtClean="0">
                <a:solidFill>
                  <a:srgbClr val="0070C0"/>
                </a:solidFill>
              </a:rPr>
              <a:t>руб</a:t>
            </a:r>
            <a:r>
              <a:rPr lang="ru-RU" dirty="0"/>
              <a:t> 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5" name="Picture 4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970727" cy="127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97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90600" y="1937192"/>
            <a:ext cx="10377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2" indent="-263525" algn="just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35553" y="3390140"/>
            <a:ext cx="103770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lvl="2" indent="-263525" algn="just"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SzPct val="150000"/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2273" y="3978926"/>
            <a:ext cx="9172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ФГБОУ ВО 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«ЗГУ» Политехнический колледж,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Норильск,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Молодежный проезд, д. 23А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273" y="4410185"/>
            <a:ext cx="10763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cs typeface="Times New Roman" panose="02020603050405020304" pitchFamily="18" charset="0"/>
              </a:rPr>
              <a:t>КГБПОУ «Норильский техникум промышленных технологий и сервиса</a:t>
            </a:r>
            <a:r>
              <a:rPr lang="ru-RU" b="1" dirty="0" smtClean="0">
                <a:cs typeface="Times New Roman" panose="02020603050405020304" pitchFamily="18" charset="0"/>
              </a:rPr>
              <a:t>», </a:t>
            </a:r>
            <a:r>
              <a:rPr lang="ru-RU" dirty="0" smtClean="0">
                <a:cs typeface="Times New Roman" panose="02020603050405020304" pitchFamily="18" charset="0"/>
              </a:rPr>
              <a:t>г</a:t>
            </a:r>
            <a:r>
              <a:rPr lang="ru-RU" dirty="0">
                <a:cs typeface="Times New Roman" panose="02020603050405020304" pitchFamily="18" charset="0"/>
              </a:rPr>
              <a:t>. Норильск, ул</a:t>
            </a:r>
            <a:r>
              <a:rPr lang="ru-RU" dirty="0" smtClean="0">
                <a:cs typeface="Times New Roman" panose="02020603050405020304" pitchFamily="18" charset="0"/>
              </a:rPr>
              <a:t>. Павлова</a:t>
            </a:r>
            <a:r>
              <a:rPr lang="ru-RU" dirty="0">
                <a:cs typeface="Times New Roman" panose="02020603050405020304" pitchFamily="18" charset="0"/>
              </a:rPr>
              <a:t>, д. 13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2273" y="4815910"/>
            <a:ext cx="860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КГБПОУ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«Норильский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медицинский </a:t>
            </a: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техникум»,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Норильск, ул.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Талнахская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д.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32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2273" y="5287572"/>
            <a:ext cx="9307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>
                <a:cs typeface="Times New Roman" panose="02020603050405020304" pitchFamily="18" charset="0"/>
              </a:rPr>
              <a:t>КГБ ПОУ </a:t>
            </a:r>
            <a:r>
              <a:rPr lang="ru-RU" b="1" dirty="0" smtClean="0">
                <a:cs typeface="Times New Roman" panose="02020603050405020304" pitchFamily="18" charset="0"/>
              </a:rPr>
              <a:t>«Норильский </a:t>
            </a:r>
            <a:r>
              <a:rPr lang="ru-RU" b="1" dirty="0">
                <a:cs typeface="Times New Roman" panose="02020603050405020304" pitchFamily="18" charset="0"/>
              </a:rPr>
              <a:t>колледж </a:t>
            </a:r>
            <a:r>
              <a:rPr lang="ru-RU" b="1" dirty="0" smtClean="0">
                <a:cs typeface="Times New Roman" panose="02020603050405020304" pitchFamily="18" charset="0"/>
              </a:rPr>
              <a:t>искусств», </a:t>
            </a:r>
            <a:r>
              <a:rPr lang="ru-RU" dirty="0" smtClean="0">
                <a:cs typeface="Times New Roman" panose="02020603050405020304" pitchFamily="18" charset="0"/>
              </a:rPr>
              <a:t>г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ru-RU" dirty="0" smtClean="0">
                <a:cs typeface="Times New Roman" panose="02020603050405020304" pitchFamily="18" charset="0"/>
              </a:rPr>
              <a:t>Норильск, </a:t>
            </a:r>
            <a:r>
              <a:rPr lang="ru-RU" dirty="0">
                <a:cs typeface="Times New Roman" panose="02020603050405020304" pitchFamily="18" charset="0"/>
              </a:rPr>
              <a:t>ул. Богдана Хмельницкого, д</a:t>
            </a:r>
            <a:r>
              <a:rPr lang="ru-RU" dirty="0" smtClean="0">
                <a:cs typeface="Times New Roman" panose="02020603050405020304" pitchFamily="18" charset="0"/>
              </a:rPr>
              <a:t>. 17А</a:t>
            </a:r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64286" y="3153853"/>
            <a:ext cx="8147925" cy="4725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Учреждения СПО в г. Норильске</a:t>
            </a:r>
            <a:endParaRPr lang="ru-RU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273" y="5724303"/>
            <a:ext cx="9043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КГБПОУ </a:t>
            </a:r>
            <a:r>
              <a:rPr lang="ru-RU" b="1" dirty="0" smtClean="0"/>
              <a:t>«Норильский </a:t>
            </a:r>
            <a:r>
              <a:rPr lang="ru-RU" b="1" dirty="0"/>
              <a:t>педагогический </a:t>
            </a:r>
            <a:r>
              <a:rPr lang="ru-RU" b="1" dirty="0" smtClean="0"/>
              <a:t>колледж», </a:t>
            </a:r>
            <a:r>
              <a:rPr lang="ru-RU" dirty="0" smtClean="0"/>
              <a:t>г</a:t>
            </a:r>
            <a:r>
              <a:rPr lang="ru-RU" dirty="0"/>
              <a:t>. Норильск, ул. Комсомольская, </a:t>
            </a:r>
            <a:r>
              <a:rPr lang="ru-RU" dirty="0" smtClean="0"/>
              <a:t>д. </a:t>
            </a:r>
            <a:r>
              <a:rPr lang="ru-RU" dirty="0"/>
              <a:t>5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364287" y="1295636"/>
            <a:ext cx="8147925" cy="47257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Учреждение ВО в г. Норильске</a:t>
            </a:r>
            <a:endParaRPr lang="ru-RU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1463" y="2030577"/>
            <a:ext cx="103611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1" dirty="0"/>
              <a:t>Федеральное государственное бюджетное образовательное учреждение высшего  образования </a:t>
            </a:r>
            <a:r>
              <a:rPr lang="ru-RU" b="1" dirty="0" smtClean="0"/>
              <a:t>«Заполярный </a:t>
            </a:r>
            <a:r>
              <a:rPr lang="ru-RU" b="1" dirty="0"/>
              <a:t>государственный университет им. Н.М. </a:t>
            </a:r>
            <a:r>
              <a:rPr lang="ru-RU" b="1" dirty="0" smtClean="0"/>
              <a:t>Федоровского»</a:t>
            </a:r>
          </a:p>
          <a:p>
            <a:r>
              <a:rPr lang="ru-RU" dirty="0"/>
              <a:t>г. Норильск, ул. 50 лет Октября, д. </a:t>
            </a:r>
            <a:r>
              <a:rPr lang="ru-RU" dirty="0" smtClean="0"/>
              <a:t>7 (ул. Советская, 9)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298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0581" y="64729"/>
            <a:ext cx="8550645" cy="1273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день экзамена </a:t>
            </a:r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напомните детям про….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7735" y="2115477"/>
            <a:ext cx="10446539" cy="364364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3800" b="1" dirty="0">
                <a:solidFill>
                  <a:srgbClr val="0070C0"/>
                </a:solidFill>
              </a:rPr>
              <a:t>Н</a:t>
            </a:r>
            <a:r>
              <a:rPr lang="ru-RU" sz="3800" b="1" dirty="0" smtClean="0">
                <a:solidFill>
                  <a:srgbClr val="0070C0"/>
                </a:solidFill>
              </a:rPr>
              <a:t>аличие </a:t>
            </a:r>
            <a:r>
              <a:rPr lang="ru-RU" sz="3800" b="1" dirty="0" smtClean="0">
                <a:solidFill>
                  <a:srgbClr val="0070C0"/>
                </a:solidFill>
              </a:rPr>
              <a:t>паспорта, черной ручки,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70C0"/>
                </a:solidFill>
              </a:rPr>
              <a:t>Внешний вид (деловой стиль) выпускника,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800" b="1" dirty="0" smtClean="0">
                <a:solidFill>
                  <a:srgbClr val="0070C0"/>
                </a:solidFill>
              </a:rPr>
              <a:t>О </a:t>
            </a:r>
            <a:r>
              <a:rPr lang="ru-RU" sz="3800" b="1" dirty="0" smtClean="0">
                <a:solidFill>
                  <a:srgbClr val="0070C0"/>
                </a:solidFill>
              </a:rPr>
              <a:t>запретах на ЕГЭ </a:t>
            </a:r>
            <a:r>
              <a:rPr lang="ru-RU" sz="3800" b="1" dirty="0" smtClean="0">
                <a:solidFill>
                  <a:srgbClr val="0070C0"/>
                </a:solidFill>
              </a:rPr>
              <a:t>!!!!</a:t>
            </a:r>
            <a:endParaRPr lang="ru-RU" sz="4000" dirty="0" smtClean="0">
              <a:solidFill>
                <a:srgbClr val="0070C0"/>
              </a:solidFill>
            </a:endParaRPr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3" y="64729"/>
            <a:ext cx="1801725" cy="67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68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229EE7-A52C-4DFD-AF10-77E0B01BFE9D}"/>
              </a:ext>
            </a:extLst>
          </p:cNvPr>
          <p:cNvSpPr/>
          <p:nvPr/>
        </p:nvSpPr>
        <p:spPr>
          <a:xfrm>
            <a:off x="299803" y="599608"/>
            <a:ext cx="11167672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У </a:t>
            </a:r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каждого участника 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ГИА </a:t>
            </a:r>
            <a:endParaRPr lang="ru-RU" sz="6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должна быть внутренняя установка: </a:t>
            </a:r>
          </a:p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«Соблюдение Порядка – </a:t>
            </a:r>
          </a:p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это моя обязанность</a:t>
            </a:r>
            <a:r>
              <a:rPr lang="ru-RU" sz="60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» </a:t>
            </a:r>
            <a:endParaRPr lang="ru-RU" sz="60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565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75013" y="902432"/>
            <a:ext cx="11055927" cy="228307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Все вопросы о ЕГЭ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5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Тел. 437200*3218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Свиридова Ирина Николаевна</a:t>
            </a:r>
            <a:endParaRPr lang="ru-RU" b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09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/>
              <a:t>до</a:t>
            </a:r>
            <a:r>
              <a:rPr lang="ru-RU" sz="5400" dirty="0" smtClean="0"/>
              <a:t> </a:t>
            </a:r>
            <a:r>
              <a:rPr lang="ru-RU" sz="5400" b="1" dirty="0" smtClean="0"/>
              <a:t>02 февраля 2026</a:t>
            </a:r>
          </a:p>
          <a:p>
            <a:pPr algn="ctr"/>
            <a:r>
              <a:rPr lang="ru-RU" sz="5400" dirty="0" smtClean="0"/>
              <a:t>СРОК ПОДАЧИ ЗАЯВЛЕНИЙ С ВЫБОРОМ ПРЕДМЕТОВ ЕГЭ</a:t>
            </a:r>
            <a:endParaRPr lang="ru-RU" sz="5400" dirty="0"/>
          </a:p>
        </p:txBody>
      </p:sp>
      <p:pic>
        <p:nvPicPr>
          <p:cNvPr id="6" name="Рисунок 5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7000" cy="11734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39584" y="5085608"/>
            <a:ext cx="12112832" cy="11815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Родителям необходимо ознакомиться с заявлением ребенка, 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 выбором предметов – поставить подпись в заявлении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3779520" y="33613"/>
            <a:ext cx="4130040" cy="557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РАСПИСАНИЕ ГИА-11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09456"/>
              </p:ext>
            </p:extLst>
          </p:nvPr>
        </p:nvGraphicFramePr>
        <p:xfrm>
          <a:off x="0" y="512291"/>
          <a:ext cx="7517116" cy="6316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7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9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845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 июня (понедельник)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история, литература, химия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176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04 июня (четверг)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b="1" dirty="0">
                        <a:solidFill>
                          <a:srgbClr val="7030A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45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08 июня (понедельник)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математика Б, математика П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458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 июня (четверг)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обществознание, физика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195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июня (пятница)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биология, география, </a:t>
                      </a:r>
                      <a:r>
                        <a:rPr lang="ru-RU" sz="16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(письменная часть)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3441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 июня (четверг)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(устная часть)</a:t>
                      </a:r>
                      <a:r>
                        <a:rPr lang="ru-RU" sz="16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440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 июня (пятница)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kern="12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(устная часть)</a:t>
                      </a:r>
                      <a:r>
                        <a:rPr lang="ru-RU" sz="1600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600" b="1" kern="12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информатика</a:t>
                      </a:r>
                      <a:endParaRPr lang="ru-RU" sz="16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0949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 июня (понедельник)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</a:t>
                      </a:r>
                      <a:r>
                        <a:rPr lang="ru-RU" sz="1600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ru-RU" sz="1600" i="1" kern="12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(ПЧ), информатика, литература, русский язык, физика, химия</a:t>
                      </a:r>
                      <a:endParaRPr lang="ru-RU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8927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23 июня (вторник)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</a:t>
                      </a:r>
                      <a:r>
                        <a:rPr lang="ru-RU" sz="1600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lang="ru-RU" sz="16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i="1" kern="12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i="1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(УЧ), биология, география, история, обществознание, математика Б, математика П, </a:t>
                      </a:r>
                      <a:endParaRPr lang="ru-RU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812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июня (среда)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="1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</a:t>
                      </a:r>
                      <a:r>
                        <a:rPr lang="ru-RU" sz="1600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: по всем учебным предметам</a:t>
                      </a:r>
                      <a:endParaRPr lang="ru-RU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70949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 июня (четверг)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РЕЗЕРВ</a:t>
                      </a:r>
                      <a:r>
                        <a:rPr lang="ru-RU" sz="1600" i="1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по всем учебным предметам</a:t>
                      </a:r>
                      <a:endParaRPr lang="ru-RU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600" i="1" dirty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72732">
                <a:tc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 июля (среда)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6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i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УЛУЧШЕНИЕ РЕЗУЛЬТАТА:</a:t>
                      </a:r>
                      <a:r>
                        <a:rPr lang="ru-RU" sz="1600" i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информатика, русский язык, литература, физика, химия, </a:t>
                      </a:r>
                      <a:r>
                        <a:rPr lang="ru-RU" sz="1600" i="1" kern="1200" baseline="0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i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(ПЧ)</a:t>
                      </a:r>
                      <a:endParaRPr lang="ru-RU" sz="1600" i="1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811348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7030A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июля (четверг)</a:t>
                      </a:r>
                      <a:endParaRPr lang="ru-RU" sz="1600" b="1" dirty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6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УЛУЧШЕНИЕ РЕЗУЛЬТАТА:</a:t>
                      </a:r>
                      <a:r>
                        <a:rPr lang="ru-RU" sz="1600" i="1" kern="1200" baseline="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i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биология, география, математика П, математика Б, история, обществознание, </a:t>
                      </a:r>
                      <a:r>
                        <a:rPr lang="ru-RU" sz="1600" i="1" kern="1200" dirty="0" err="1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ин.яз</a:t>
                      </a:r>
                      <a:r>
                        <a:rPr lang="ru-RU" sz="1600" i="1" kern="1200" dirty="0" smtClean="0">
                          <a:solidFill>
                            <a:srgbClr val="7030A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(УЧ)</a:t>
                      </a:r>
                      <a:endParaRPr lang="ru-RU" sz="1600" i="1" dirty="0" smtClean="0">
                        <a:solidFill>
                          <a:srgbClr val="7030A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6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094952"/>
                  </a:ext>
                </a:extLst>
              </a:tr>
            </a:tbl>
          </a:graphicData>
        </a:graphic>
      </p:graphicFrame>
      <p:pic>
        <p:nvPicPr>
          <p:cNvPr id="8" name="Рисунок 7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" y="0"/>
            <a:ext cx="1601750" cy="4804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Выноска со стрелкой влево 2"/>
          <p:cNvSpPr/>
          <p:nvPr/>
        </p:nvSpPr>
        <p:spPr>
          <a:xfrm>
            <a:off x="7517116" y="3177153"/>
            <a:ext cx="4674885" cy="2219306"/>
          </a:xfrm>
          <a:prstGeom prst="leftArrowCallout">
            <a:avLst>
              <a:gd name="adj1" fmla="val 25000"/>
              <a:gd name="adj2" fmla="val 25000"/>
              <a:gd name="adj3" fmla="val 12931"/>
              <a:gd name="adj4" fmla="val 9007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не явившиеся </a:t>
            </a:r>
            <a:r>
              <a:rPr lang="ru-RU" dirty="0">
                <a:solidFill>
                  <a:schemeClr val="tx1"/>
                </a:solidFill>
              </a:rPr>
              <a:t>на экзамен по уважительным </a:t>
            </a:r>
            <a:r>
              <a:rPr lang="ru-RU" dirty="0" smtClean="0">
                <a:solidFill>
                  <a:schemeClr val="tx1"/>
                </a:solidFill>
              </a:rPr>
              <a:t>причинам,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не завершившие </a:t>
            </a:r>
            <a:r>
              <a:rPr lang="ru-RU" dirty="0" smtClean="0">
                <a:solidFill>
                  <a:schemeClr val="tx1"/>
                </a:solidFill>
              </a:rPr>
              <a:t>экзамен по </a:t>
            </a:r>
            <a:r>
              <a:rPr lang="ru-RU" dirty="0">
                <a:solidFill>
                  <a:schemeClr val="tx1"/>
                </a:solidFill>
              </a:rPr>
              <a:t>уважительным причинам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по болезни, или </a:t>
            </a:r>
            <a:r>
              <a:rPr lang="ru-RU" dirty="0" smtClean="0">
                <a:solidFill>
                  <a:schemeClr val="tx1"/>
                </a:solidFill>
              </a:rPr>
              <a:t>иным обстоятельствам</a:t>
            </a:r>
            <a:r>
              <a:rPr lang="ru-RU" dirty="0" smtClean="0">
                <a:solidFill>
                  <a:schemeClr val="tx1"/>
                </a:solidFill>
              </a:rPr>
              <a:t>), </a:t>
            </a:r>
            <a:endParaRPr lang="ru-RU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tx1"/>
                </a:solidFill>
              </a:rPr>
              <a:t>неудовлетворительный результат по </a:t>
            </a:r>
            <a:r>
              <a:rPr lang="ru-RU" dirty="0" err="1" smtClean="0">
                <a:solidFill>
                  <a:schemeClr val="tx1"/>
                </a:solidFill>
              </a:rPr>
              <a:t>русс.яз</a:t>
            </a:r>
            <a:r>
              <a:rPr lang="ru-RU" dirty="0" smtClean="0">
                <a:solidFill>
                  <a:schemeClr val="tx1"/>
                </a:solidFill>
              </a:rPr>
              <a:t> или </a:t>
            </a:r>
            <a:r>
              <a:rPr lang="ru-RU" dirty="0" err="1" smtClean="0">
                <a:solidFill>
                  <a:schemeClr val="tx1"/>
                </a:solidFill>
              </a:rPr>
              <a:t>матем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9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594" y="103869"/>
            <a:ext cx="4999512" cy="127367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МАТЕМАТИКА</a:t>
            </a:r>
            <a:endParaRPr lang="ru-RU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9397" y="1659371"/>
            <a:ext cx="4484123" cy="24851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Базовый уровень</a:t>
            </a:r>
          </a:p>
          <a:p>
            <a:r>
              <a:rPr lang="ru-RU" b="1" dirty="0" smtClean="0"/>
              <a:t>Аттестат</a:t>
            </a:r>
          </a:p>
          <a:p>
            <a:r>
              <a:rPr lang="ru-RU" b="1" dirty="0" smtClean="0"/>
              <a:t>Поступление в ВУЗ по направлениям,  без математики</a:t>
            </a:r>
          </a:p>
          <a:p>
            <a:r>
              <a:rPr lang="ru-RU" b="1" dirty="0" smtClean="0"/>
              <a:t>5-балльная система</a:t>
            </a:r>
            <a:endParaRPr lang="ru-RU" b="1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6341422" y="1659370"/>
            <a:ext cx="5527489" cy="2949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4000" b="1" dirty="0" smtClean="0">
                <a:solidFill>
                  <a:srgbClr val="0070C0"/>
                </a:solidFill>
              </a:rPr>
              <a:t>Профильный уровень</a:t>
            </a:r>
          </a:p>
          <a:p>
            <a:r>
              <a:rPr lang="ru-RU" sz="3100" b="1" dirty="0" smtClean="0"/>
              <a:t>Аттестат</a:t>
            </a:r>
          </a:p>
          <a:p>
            <a:r>
              <a:rPr lang="ru-RU" sz="3100" b="1" dirty="0" smtClean="0"/>
              <a:t>Поступление в ВУЗ по направлению, где нужна  математика</a:t>
            </a:r>
          </a:p>
          <a:p>
            <a:r>
              <a:rPr lang="ru-RU" sz="3100" b="1" dirty="0" smtClean="0"/>
              <a:t>100-балльная система</a:t>
            </a:r>
          </a:p>
          <a:p>
            <a:r>
              <a:rPr lang="ru-RU" sz="3100" b="1" dirty="0" smtClean="0"/>
              <a:t>Для получения аттестата – 27 баллов, в ВУЗ - 40</a:t>
            </a:r>
            <a:endParaRPr lang="ru-RU" sz="3100" b="1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164028" y="5029822"/>
            <a:ext cx="9606643" cy="1330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Уровень ЕГЭ по математике </a:t>
            </a:r>
            <a:r>
              <a:rPr lang="ru-RU" b="1" dirty="0" smtClean="0">
                <a:solidFill>
                  <a:srgbClr val="FF0000"/>
                </a:solidFill>
              </a:rPr>
              <a:t>МОЖНО изменить за 2 недели до экзамена (до 17 мая 2026) </a:t>
            </a:r>
            <a:r>
              <a:rPr lang="ru-RU" b="1" dirty="0" smtClean="0"/>
              <a:t>– БЕЗ УВАЖИТЕЛЬНЫХ ПРИЧИН – подать заявление в ГЭК (в ОУ)</a:t>
            </a:r>
            <a:endParaRPr lang="ru-RU" b="1" dirty="0"/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50" y="229547"/>
            <a:ext cx="1801725" cy="675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236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247896" y="1935677"/>
            <a:ext cx="6653637" cy="318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rgbClr val="0070C0"/>
                </a:solidFill>
              </a:rPr>
              <a:t>Обязательные предметы </a:t>
            </a:r>
            <a:r>
              <a:rPr lang="ru-RU" sz="4000" b="1" dirty="0">
                <a:solidFill>
                  <a:srgbClr val="FF0000"/>
                </a:solidFill>
              </a:rPr>
              <a:t>для всех выпускников 11 </a:t>
            </a:r>
            <a:r>
              <a:rPr lang="ru-RU" sz="4000" b="1" dirty="0" smtClean="0">
                <a:solidFill>
                  <a:srgbClr val="FF0000"/>
                </a:solidFill>
              </a:rPr>
              <a:t>классов:</a:t>
            </a:r>
          </a:p>
          <a:p>
            <a:r>
              <a:rPr lang="ru-RU" sz="4000" dirty="0" smtClean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Русский язык – </a:t>
            </a:r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24 балла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Математика – </a:t>
            </a:r>
          </a:p>
          <a:p>
            <a:r>
              <a:rPr lang="ru-RU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             </a:t>
            </a: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Профильная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 – </a:t>
            </a:r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27 баллов</a:t>
            </a:r>
          </a:p>
          <a:p>
            <a:r>
              <a:rPr lang="ru-RU" sz="4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             </a:t>
            </a:r>
            <a:r>
              <a:rPr lang="ru-RU" sz="3200" b="1" i="1" dirty="0" smtClean="0">
                <a:solidFill>
                  <a:srgbClr val="002060"/>
                </a:solidFill>
                <a:latin typeface="+mn-lt"/>
              </a:rPr>
              <a:t>Базовая</a:t>
            </a:r>
            <a:r>
              <a:rPr lang="ru-RU" sz="4000" b="1" dirty="0" smtClean="0">
                <a:solidFill>
                  <a:srgbClr val="002060"/>
                </a:solidFill>
                <a:latin typeface="+mn-lt"/>
              </a:rPr>
              <a:t> – </a:t>
            </a:r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3  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75" y="2293404"/>
            <a:ext cx="4479001" cy="33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247896" y="416588"/>
            <a:ext cx="5570525" cy="12578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Минимальные баллы для получения аттестата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12" y="158796"/>
            <a:ext cx="3992197" cy="10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10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03" y="1503508"/>
            <a:ext cx="3553326" cy="21675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74" y="1401924"/>
            <a:ext cx="3646542" cy="23706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1336" y="71195"/>
            <a:ext cx="10821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Получение аттестата </a:t>
            </a: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о среднем общем образовании с </a:t>
            </a:r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отличием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и медали </a:t>
            </a:r>
            <a:r>
              <a:rPr lang="ru-RU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«За особые успехи в учении» I </a:t>
            </a:r>
            <a:r>
              <a:rPr lang="ru-RU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и II степени</a:t>
            </a:r>
            <a:endParaRPr lang="ru-RU" sz="2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64703" y="3784769"/>
            <a:ext cx="6107760" cy="28723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solidFill>
                  <a:srgbClr val="FF0000"/>
                </a:solidFill>
              </a:rPr>
              <a:t>М</a:t>
            </a:r>
            <a:r>
              <a:rPr lang="ru-RU" sz="2200" b="1" dirty="0" smtClean="0">
                <a:solidFill>
                  <a:srgbClr val="FF0000"/>
                </a:solidFill>
              </a:rPr>
              <a:t>едаль </a:t>
            </a:r>
            <a:r>
              <a:rPr lang="en-US" sz="2200" b="1" dirty="0" smtClean="0">
                <a:solidFill>
                  <a:srgbClr val="FF0000"/>
                </a:solidFill>
              </a:rPr>
              <a:t>I</a:t>
            </a:r>
            <a:r>
              <a:rPr lang="ru-RU" sz="2200" b="1" dirty="0" smtClean="0">
                <a:solidFill>
                  <a:srgbClr val="FF0000"/>
                </a:solidFill>
              </a:rPr>
              <a:t> степени + красный аттестат</a:t>
            </a:r>
          </a:p>
          <a:p>
            <a:r>
              <a:rPr lang="ru-RU" sz="1800" b="1" dirty="0" smtClean="0"/>
              <a:t>Итоговые оценки «отлично» по всем учебным предметам</a:t>
            </a:r>
          </a:p>
          <a:p>
            <a:r>
              <a:rPr lang="ru-RU" sz="1800" b="1" dirty="0" smtClean="0"/>
              <a:t>Не менее 70 баллов на ЕГЭ по </a:t>
            </a:r>
            <a:r>
              <a:rPr lang="ru-RU" sz="1800" b="1" dirty="0" err="1" smtClean="0"/>
              <a:t>русс.яз</a:t>
            </a:r>
            <a:endParaRPr lang="ru-RU" sz="1800" b="1" dirty="0" smtClean="0"/>
          </a:p>
          <a:p>
            <a:r>
              <a:rPr lang="ru-RU" sz="1800" b="1" dirty="0" smtClean="0"/>
              <a:t>Не менее 70 баллов на ЕГЭ по одному из сдаваемых учебных предметов, либо 5 по математике базовой (если сдает только </a:t>
            </a:r>
            <a:r>
              <a:rPr lang="ru-RU" sz="1800" b="1" dirty="0" err="1" smtClean="0"/>
              <a:t>русс.яз</a:t>
            </a:r>
            <a:r>
              <a:rPr lang="ru-RU" sz="1800" b="1" dirty="0" smtClean="0"/>
              <a:t> и математику)</a:t>
            </a:r>
          </a:p>
          <a:p>
            <a:r>
              <a:rPr lang="ru-RU" sz="1800" b="1" dirty="0" smtClean="0"/>
              <a:t>5 баллов по </a:t>
            </a:r>
            <a:r>
              <a:rPr lang="ru-RU" sz="1800" b="1" dirty="0" err="1" smtClean="0"/>
              <a:t>русс.яз</a:t>
            </a:r>
            <a:r>
              <a:rPr lang="ru-RU" sz="1800" b="1" dirty="0" smtClean="0"/>
              <a:t> и математике (в случае сдачи в форме ГВЭ)</a:t>
            </a:r>
            <a:endParaRPr lang="ru-RU" sz="18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01336" y="980288"/>
            <a:ext cx="10821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cs typeface="Times New Roman" panose="02020603050405020304" pitchFamily="18" charset="0"/>
              </a:rPr>
              <a:t>Приказ Министерства просвещения РФ от 29.09.2023 № 730</a:t>
            </a:r>
            <a:endParaRPr lang="ru-RU" sz="2800" b="1" dirty="0"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6112276" y="3784769"/>
            <a:ext cx="6031832" cy="28803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200" b="1" dirty="0">
                <a:solidFill>
                  <a:srgbClr val="0070C0"/>
                </a:solidFill>
              </a:rPr>
              <a:t>М</a:t>
            </a:r>
            <a:r>
              <a:rPr lang="ru-RU" sz="2200" b="1" dirty="0" smtClean="0">
                <a:solidFill>
                  <a:srgbClr val="0070C0"/>
                </a:solidFill>
              </a:rPr>
              <a:t>едаль </a:t>
            </a:r>
            <a:r>
              <a:rPr lang="en-US" sz="2200" b="1" dirty="0" smtClean="0">
                <a:solidFill>
                  <a:srgbClr val="0070C0"/>
                </a:solidFill>
              </a:rPr>
              <a:t>II </a:t>
            </a:r>
            <a:r>
              <a:rPr lang="ru-RU" sz="2200" b="1" dirty="0" smtClean="0">
                <a:solidFill>
                  <a:srgbClr val="0070C0"/>
                </a:solidFill>
              </a:rPr>
              <a:t>степени + синий аттестат</a:t>
            </a:r>
          </a:p>
          <a:p>
            <a:r>
              <a:rPr lang="ru-RU" sz="1800" b="1" dirty="0" smtClean="0"/>
              <a:t>Итоговые оценки «отлично» , не более 2 оценок «хорошо»</a:t>
            </a:r>
          </a:p>
          <a:p>
            <a:r>
              <a:rPr lang="ru-RU" sz="1800" b="1" dirty="0" smtClean="0"/>
              <a:t>Не менее 60 баллов на ЕГЭ по </a:t>
            </a:r>
            <a:r>
              <a:rPr lang="ru-RU" sz="1800" b="1" dirty="0" err="1" smtClean="0"/>
              <a:t>рус.яз</a:t>
            </a:r>
            <a:endParaRPr lang="ru-RU" sz="1800" b="1" dirty="0" smtClean="0"/>
          </a:p>
          <a:p>
            <a:r>
              <a:rPr lang="ru-RU" sz="1800" b="1" dirty="0" smtClean="0"/>
              <a:t>Не менее 60 баллов на ЕГЭ по одному из сдаваемых учебных предметов, либо 5 по математике базовой (если сдает только </a:t>
            </a:r>
            <a:r>
              <a:rPr lang="ru-RU" sz="1800" b="1" dirty="0" err="1" smtClean="0"/>
              <a:t>русс.яз</a:t>
            </a:r>
            <a:r>
              <a:rPr lang="ru-RU" sz="1800" b="1" dirty="0" smtClean="0"/>
              <a:t> и математику)</a:t>
            </a:r>
          </a:p>
          <a:p>
            <a:r>
              <a:rPr lang="ru-RU" sz="1800" b="1" dirty="0" smtClean="0"/>
              <a:t>5 баллов по </a:t>
            </a:r>
            <a:r>
              <a:rPr lang="ru-RU" sz="1800" b="1" dirty="0" err="1" smtClean="0"/>
              <a:t>русс.яз</a:t>
            </a:r>
            <a:r>
              <a:rPr lang="ru-RU" sz="1800" b="1" dirty="0" smtClean="0"/>
              <a:t> и математике (в случае сдачи в форме ГВЭ)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79768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731325" y="125024"/>
            <a:ext cx="8906493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rgbClr val="0070C0"/>
                </a:solidFill>
              </a:rPr>
              <a:t>Предметы </a:t>
            </a:r>
            <a:r>
              <a:rPr lang="ru-RU" sz="3000" b="1" dirty="0">
                <a:solidFill>
                  <a:srgbClr val="0070C0"/>
                </a:solidFill>
              </a:rPr>
              <a:t>по выбору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dirty="0" smtClean="0">
                <a:solidFill>
                  <a:srgbClr val="0070C0"/>
                </a:solidFill>
              </a:rPr>
              <a:t>(литература, физика, химия, биология, география, история, обществознание, математика(профиль), иностранные языки, информатика) </a:t>
            </a:r>
            <a:r>
              <a:rPr lang="ru-RU" sz="3000" b="1" dirty="0" smtClean="0">
                <a:solidFill>
                  <a:srgbClr val="FF0000"/>
                </a:solidFill>
              </a:rPr>
              <a:t>для поступления в ВУЗ</a:t>
            </a:r>
            <a:r>
              <a:rPr lang="ru-RU" sz="2400" b="1" dirty="0" smtClean="0">
                <a:solidFill>
                  <a:srgbClr val="FF0000"/>
                </a:solidFill>
              </a:rPr>
              <a:t>.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7633" y="1972070"/>
            <a:ext cx="4674082" cy="463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+mn-lt"/>
              </a:rPr>
              <a:t>Продолжительность экзаменов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6500786"/>
              </p:ext>
            </p:extLst>
          </p:nvPr>
        </p:nvGraphicFramePr>
        <p:xfrm>
          <a:off x="207633" y="2453454"/>
          <a:ext cx="7760710" cy="43051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9940">
                  <a:extLst>
                    <a:ext uri="{9D8B030D-6E8A-4147-A177-3AD203B41FA5}">
                      <a16:colId xmlns:a16="http://schemas.microsoft.com/office/drawing/2014/main" val="4221953320"/>
                    </a:ext>
                  </a:extLst>
                </a:gridCol>
                <a:gridCol w="3880770">
                  <a:extLst>
                    <a:ext uri="{9D8B030D-6E8A-4147-A177-3AD203B41FA5}">
                      <a16:colId xmlns:a16="http://schemas.microsoft.com/office/drawing/2014/main" val="4081640072"/>
                    </a:ext>
                  </a:extLst>
                </a:gridCol>
              </a:tblGrid>
              <a:tr h="12619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Математика (профильный уровень),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Биология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Информатика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Литература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Физика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3 часа 55 минут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(235 минут)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1793517"/>
                  </a:ext>
                </a:extLst>
              </a:tr>
              <a:tr h="10072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Русский язык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История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Обществознание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Химия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3 часа 30 минут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(210 минут)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783641"/>
                  </a:ext>
                </a:extLst>
              </a:tr>
              <a:tr h="6105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Математика (базовый уровень)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География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3 часа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(180 минут)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216919"/>
                  </a:ext>
                </a:extLst>
              </a:tr>
              <a:tr h="123503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Иностранные языки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Письменный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Устный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3 часа 10 минут (190 минут)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17 минут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089635"/>
                  </a:ext>
                </a:extLst>
              </a:tr>
            </a:tbl>
          </a:graphicData>
        </a:graphic>
      </p:graphicFrame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24" y="2247621"/>
            <a:ext cx="3360716" cy="205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" y="125024"/>
            <a:ext cx="2533338" cy="108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11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5247896" y="1868441"/>
            <a:ext cx="6653637" cy="3182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326341" y="142432"/>
            <a:ext cx="9036430" cy="521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Минимальные баллы для поступления в </a:t>
            </a:r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ВУЗ в 2026 году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Рисунок 8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8" y="1"/>
            <a:ext cx="2192733" cy="806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55914" y="1102657"/>
            <a:ext cx="5184273" cy="18019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sz="2000" b="1" dirty="0">
                <a:solidFill>
                  <a:schemeClr val="tx1"/>
                </a:solidFill>
              </a:rPr>
              <a:t>Педагогические университеты и институты.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</a:rPr>
              <a:t>Классические университеты гуманитарного профиля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33565" y="1102657"/>
            <a:ext cx="5482776" cy="180190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r>
              <a:rPr lang="ru-RU" b="1" dirty="0">
                <a:solidFill>
                  <a:schemeClr val="tx1"/>
                </a:solidFill>
              </a:rPr>
              <a:t>Федеральные университеты и национальные исследовательские </a:t>
            </a:r>
            <a:r>
              <a:rPr lang="ru-RU" b="1" dirty="0" smtClean="0">
                <a:solidFill>
                  <a:schemeClr val="tx1"/>
                </a:solidFill>
              </a:rPr>
              <a:t>университеты,</a:t>
            </a:r>
            <a:endParaRPr lang="ru-RU" b="1" dirty="0">
              <a:solidFill>
                <a:schemeClr val="tx1"/>
              </a:solidFill>
            </a:endParaRPr>
          </a:p>
          <a:p>
            <a:pPr lvl="0" algn="ctr" fontAlgn="base"/>
            <a:r>
              <a:rPr lang="ru-RU" b="1" dirty="0">
                <a:solidFill>
                  <a:schemeClr val="tx1"/>
                </a:solidFill>
              </a:rPr>
              <a:t>Технические, технологические, сельскохозяйственные, </a:t>
            </a:r>
            <a:r>
              <a:rPr lang="ru-RU" b="1" dirty="0" smtClean="0">
                <a:solidFill>
                  <a:schemeClr val="tx1"/>
                </a:solidFill>
              </a:rPr>
              <a:t>медицинские, </a:t>
            </a:r>
            <a:r>
              <a:rPr lang="ru-RU" b="1" dirty="0">
                <a:solidFill>
                  <a:schemeClr val="tx1"/>
                </a:solidFill>
              </a:rPr>
              <a:t>художественно-творческие вузы.</a:t>
            </a:r>
          </a:p>
          <a:p>
            <a:pPr algn="ctr"/>
            <a:r>
              <a:rPr lang="ru-RU" b="1" dirty="0">
                <a:solidFill>
                  <a:schemeClr val="tx1"/>
                </a:solidFill>
              </a:rPr>
              <a:t>Научно-исследовательские институты и академии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5913" y="3614386"/>
            <a:ext cx="5184274" cy="290456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Русский язык</a:t>
            </a:r>
            <a:r>
              <a:rPr lang="ru-RU" sz="2000" dirty="0">
                <a:solidFill>
                  <a:schemeClr val="tx1"/>
                </a:solidFill>
              </a:rPr>
              <a:t>: 42 балла</a:t>
            </a:r>
          </a:p>
          <a:p>
            <a:pPr lvl="0" fontAlgn="base"/>
            <a:r>
              <a:rPr lang="ru-RU" sz="2000" b="1" dirty="0" err="1">
                <a:solidFill>
                  <a:schemeClr val="tx1"/>
                </a:solidFill>
              </a:rPr>
              <a:t>Математка</a:t>
            </a:r>
            <a:r>
              <a:rPr lang="ru-RU" sz="2000" b="1" dirty="0">
                <a:solidFill>
                  <a:schemeClr val="tx1"/>
                </a:solidFill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</a:rPr>
              <a:t>профильная</a:t>
            </a:r>
            <a:r>
              <a:rPr lang="ru-RU" sz="2000" dirty="0" smtClean="0">
                <a:solidFill>
                  <a:schemeClr val="tx1"/>
                </a:solidFill>
              </a:rPr>
              <a:t>: 40 </a:t>
            </a:r>
            <a:r>
              <a:rPr lang="ru-RU" sz="2000" dirty="0">
                <a:solidFill>
                  <a:schemeClr val="tx1"/>
                </a:solidFill>
              </a:rPr>
              <a:t>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Обществознание</a:t>
            </a:r>
            <a:r>
              <a:rPr lang="ru-RU" sz="2000" dirty="0">
                <a:solidFill>
                  <a:schemeClr val="tx1"/>
                </a:solidFill>
              </a:rPr>
              <a:t>: 42 балла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Информатика</a:t>
            </a:r>
            <a:r>
              <a:rPr lang="ru-RU" sz="2000" dirty="0">
                <a:solidFill>
                  <a:schemeClr val="tx1"/>
                </a:solidFill>
              </a:rPr>
              <a:t>: 45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Физика</a:t>
            </a:r>
            <a:r>
              <a:rPr lang="ru-RU" sz="2000" dirty="0">
                <a:solidFill>
                  <a:schemeClr val="tx1"/>
                </a:solidFill>
              </a:rPr>
              <a:t>, </a:t>
            </a:r>
            <a:r>
              <a:rPr lang="ru-RU" sz="2000" b="1" dirty="0">
                <a:solidFill>
                  <a:schemeClr val="tx1"/>
                </a:solidFill>
              </a:rPr>
              <a:t>география</a:t>
            </a:r>
            <a:r>
              <a:rPr lang="ru-RU" sz="2000" dirty="0">
                <a:solidFill>
                  <a:schemeClr val="tx1"/>
                </a:solidFill>
              </a:rPr>
              <a:t> и </a:t>
            </a:r>
            <a:r>
              <a:rPr lang="ru-RU" sz="2000" b="1" dirty="0">
                <a:solidFill>
                  <a:schemeClr val="tx1"/>
                </a:solidFill>
              </a:rPr>
              <a:t>литература</a:t>
            </a:r>
            <a:r>
              <a:rPr lang="ru-RU" sz="2000" dirty="0">
                <a:solidFill>
                  <a:schemeClr val="tx1"/>
                </a:solidFill>
              </a:rPr>
              <a:t>: 40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Биология</a:t>
            </a:r>
            <a:r>
              <a:rPr lang="ru-RU" sz="2000" dirty="0">
                <a:solidFill>
                  <a:schemeClr val="tx1"/>
                </a:solidFill>
              </a:rPr>
              <a:t> и </a:t>
            </a:r>
            <a:r>
              <a:rPr lang="ru-RU" sz="2000" b="1" dirty="0">
                <a:solidFill>
                  <a:schemeClr val="tx1"/>
                </a:solidFill>
              </a:rPr>
              <a:t>химия</a:t>
            </a:r>
            <a:r>
              <a:rPr lang="ru-RU" sz="2000" dirty="0">
                <a:solidFill>
                  <a:schemeClr val="tx1"/>
                </a:solidFill>
              </a:rPr>
              <a:t>: 39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История</a:t>
            </a:r>
            <a:r>
              <a:rPr lang="ru-RU" sz="2000" dirty="0">
                <a:solidFill>
                  <a:schemeClr val="tx1"/>
                </a:solidFill>
              </a:rPr>
              <a:t>: 38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Иностранный язык</a:t>
            </a:r>
            <a:r>
              <a:rPr lang="ru-RU" sz="2000" dirty="0">
                <a:solidFill>
                  <a:schemeClr val="tx1"/>
                </a:solidFill>
              </a:rPr>
              <a:t>: 35 баллов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5988" y="3598745"/>
            <a:ext cx="5590353" cy="29202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Русский язык</a:t>
            </a:r>
            <a:r>
              <a:rPr lang="ru-RU" sz="2000" dirty="0">
                <a:solidFill>
                  <a:schemeClr val="tx1"/>
                </a:solidFill>
              </a:rPr>
              <a:t>: 40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Математика профильная</a:t>
            </a:r>
            <a:r>
              <a:rPr lang="ru-RU" sz="2000" dirty="0">
                <a:solidFill>
                  <a:schemeClr val="tx1"/>
                </a:solidFill>
              </a:rPr>
              <a:t>: 40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Физика</a:t>
            </a:r>
            <a:r>
              <a:rPr lang="ru-RU" sz="2000" dirty="0">
                <a:solidFill>
                  <a:schemeClr val="tx1"/>
                </a:solidFill>
              </a:rPr>
              <a:t>: 41 балл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Обществознание</a:t>
            </a:r>
            <a:r>
              <a:rPr lang="ru-RU" sz="2000" dirty="0">
                <a:solidFill>
                  <a:schemeClr val="tx1"/>
                </a:solidFill>
              </a:rPr>
              <a:t>: 45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Информатика</a:t>
            </a:r>
            <a:r>
              <a:rPr lang="ru-RU" sz="2000" dirty="0">
                <a:solidFill>
                  <a:schemeClr val="tx1"/>
                </a:solidFill>
              </a:rPr>
              <a:t>: 46 баллов</a:t>
            </a:r>
          </a:p>
          <a:p>
            <a:pPr lvl="0" fontAlgn="base"/>
            <a:r>
              <a:rPr lang="ru-RU" sz="2000" b="1" dirty="0">
                <a:solidFill>
                  <a:schemeClr val="tx1"/>
                </a:solidFill>
              </a:rPr>
              <a:t>Иностранный язык, Литература, История, Биология, География, Химия</a:t>
            </a:r>
            <a:r>
              <a:rPr lang="ru-RU" sz="2000" dirty="0">
                <a:solidFill>
                  <a:schemeClr val="tx1"/>
                </a:solidFill>
              </a:rPr>
              <a:t>: 40 баллов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9074953" y="3090630"/>
            <a:ext cx="174812" cy="365264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2731085" y="3036842"/>
            <a:ext cx="174812" cy="365264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36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</TotalTime>
  <Words>1404</Words>
  <Application>Microsoft Office PowerPoint</Application>
  <PresentationFormat>Широкоэкранный</PresentationFormat>
  <Paragraphs>203</Paragraphs>
  <Slides>24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ЕГЭ публикуют через 7-10 дней после проведения экзамена (в зависимости от предмета)</vt:lpstr>
      <vt:lpstr>Как улучшить результат ЕГЭ?</vt:lpstr>
      <vt:lpstr>Пункты проведения экзаменов</vt:lpstr>
      <vt:lpstr>О процедуре ГИА</vt:lpstr>
      <vt:lpstr>Презентация PowerPoint</vt:lpstr>
      <vt:lpstr>АПЕЛЛЯЦИИ</vt:lpstr>
      <vt:lpstr>Презентация PowerPoint</vt:lpstr>
      <vt:lpstr>Презентация PowerPoint</vt:lpstr>
      <vt:lpstr>Презентация PowerPoint</vt:lpstr>
      <vt:lpstr>Ответственность за нарушение Порядка проведения ГИА </vt:lpstr>
      <vt:lpstr>Презентация PowerPoint</vt:lpstr>
      <vt:lpstr>в день экзамена напомните детям про….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Свиридова Ирина Николаевна</dc:creator>
  <cp:lastModifiedBy>Свиридова Ирина Николаевна</cp:lastModifiedBy>
  <cp:revision>97</cp:revision>
  <cp:lastPrinted>2025-01-27T09:23:00Z</cp:lastPrinted>
  <dcterms:created xsi:type="dcterms:W3CDTF">2023-02-13T11:42:12Z</dcterms:created>
  <dcterms:modified xsi:type="dcterms:W3CDTF">2026-01-27T10:43:27Z</dcterms:modified>
</cp:coreProperties>
</file>